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4" r:id="rId5"/>
    <p:sldMasterId id="2147483648" r:id="rId6"/>
    <p:sldMasterId id="2147483658" r:id="rId7"/>
    <p:sldMasterId id="2147483660" r:id="rId8"/>
    <p:sldMasterId id="2147483665" r:id="rId9"/>
  </p:sldMasterIdLst>
  <p:notesMasterIdLst>
    <p:notesMasterId r:id="rId22"/>
  </p:notesMasterIdLst>
  <p:sldIdLst>
    <p:sldId id="257" r:id="rId10"/>
    <p:sldId id="296" r:id="rId11"/>
    <p:sldId id="309" r:id="rId12"/>
    <p:sldId id="310" r:id="rId13"/>
    <p:sldId id="278" r:id="rId14"/>
    <p:sldId id="297" r:id="rId15"/>
    <p:sldId id="284" r:id="rId16"/>
    <p:sldId id="312" r:id="rId17"/>
    <p:sldId id="311" r:id="rId18"/>
    <p:sldId id="313" r:id="rId19"/>
    <p:sldId id="259" r:id="rId20"/>
    <p:sldId id="25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7C7"/>
    <a:srgbClr val="005BBF"/>
    <a:srgbClr val="71C5E8"/>
    <a:srgbClr val="0052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04368-3350-4081-A136-DD61C7887191}" v="41" dt="2021-08-18T13:10:05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67" autoAdjust="0"/>
  </p:normalViewPr>
  <p:slideViewPr>
    <p:cSldViewPr snapToGrid="0" snapToObjects="1">
      <p:cViewPr varScale="1">
        <p:scale>
          <a:sx n="97" d="100"/>
          <a:sy n="97" d="100"/>
        </p:scale>
        <p:origin x="10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0CF33C-8F9F-B44A-84E7-29953BF435A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052B1D-DECA-4046-9421-48D57640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3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2B1D-DECA-4046-9421-48D57640477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5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2B1D-DECA-4046-9421-48D5764047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52B1D-DECA-4046-9421-48D5764047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52B1D-DECA-4046-9421-48D5764047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1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BradIn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52B1D-DECA-4046-9421-48D5764047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8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2B1D-DECA-4046-9421-48D5764047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2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tie this to the County’s needs, particularly their landfill expansion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52B1D-DECA-4046-9421-48D5764047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2B1D-DECA-4046-9421-48D5764047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03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2B1D-DECA-4046-9421-48D5764047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1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2B1D-DECA-4046-9421-48D5764047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ature, outdoor, snow, covered&#10;&#10;Description automatically generated">
            <a:extLst>
              <a:ext uri="{FF2B5EF4-FFF2-40B4-BE49-F238E27FC236}">
                <a16:creationId xmlns:a16="http://schemas.microsoft.com/office/drawing/2014/main" id="{5676C75B-2F0C-481A-9949-2D10DAA58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 b="6440"/>
          <a:stretch/>
        </p:blipFill>
        <p:spPr>
          <a:xfrm rot="16200000">
            <a:off x="2918041" y="-2918042"/>
            <a:ext cx="6355920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 algn="ctr">
              <a:defRPr sz="5000">
                <a:solidFill>
                  <a:srgbClr val="005B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944774"/>
            <a:ext cx="10363200" cy="13164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72895" y="607717"/>
            <a:ext cx="10058400" cy="9829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0" i="0">
                <a:solidFill>
                  <a:srgbClr val="005BB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 algn="ctr">
              <a:defRPr sz="5000">
                <a:solidFill>
                  <a:srgbClr val="005B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944774"/>
            <a:ext cx="10363200" cy="13164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8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5BBF"/>
              </a:buClr>
              <a:defRPr/>
            </a:lvl1pPr>
            <a:lvl2pPr>
              <a:buClr>
                <a:srgbClr val="005BBF"/>
              </a:buClr>
              <a:defRPr/>
            </a:lvl2pPr>
            <a:lvl3pPr>
              <a:buClr>
                <a:srgbClr val="005BBF"/>
              </a:buClr>
              <a:defRPr/>
            </a:lvl3pPr>
            <a:lvl4pPr>
              <a:buClr>
                <a:srgbClr val="005BBF"/>
              </a:buClr>
              <a:defRPr/>
            </a:lvl4pPr>
            <a:lvl5pPr>
              <a:buClr>
                <a:srgbClr val="005BB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78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800" b="1" cap="all">
                <a:solidFill>
                  <a:srgbClr val="005B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2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5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lnSpc>
                <a:spcPts val="2500"/>
              </a:lnSpc>
              <a:buNone/>
              <a:defRPr sz="2400" b="1">
                <a:solidFill>
                  <a:srgbClr val="005BB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lnSpc>
                <a:spcPts val="2500"/>
              </a:lnSpc>
              <a:buNone/>
              <a:defRPr sz="2400" b="1">
                <a:solidFill>
                  <a:srgbClr val="005BB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9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0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1">
                <a:solidFill>
                  <a:srgbClr val="005B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1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5BB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5BBF"/>
              </a:buClr>
              <a:defRPr/>
            </a:lvl1pPr>
            <a:lvl2pPr>
              <a:buClr>
                <a:srgbClr val="005BBF"/>
              </a:buClr>
              <a:defRPr/>
            </a:lvl2pPr>
            <a:lvl3pPr>
              <a:buClr>
                <a:srgbClr val="005BBF"/>
              </a:buClr>
              <a:defRPr/>
            </a:lvl3pPr>
            <a:lvl4pPr>
              <a:buClr>
                <a:srgbClr val="005BBF"/>
              </a:buClr>
              <a:defRPr/>
            </a:lvl4pPr>
            <a:lvl5pPr>
              <a:buClr>
                <a:srgbClr val="005BBF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0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5B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17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639369"/>
            <a:ext cx="10972800" cy="10035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STYLE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2388475"/>
            <a:ext cx="10972800" cy="827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 TEXT HERE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73944" y="6355921"/>
            <a:ext cx="718056" cy="50208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C8E493-8255-40C2-A83F-019E5C054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15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DIVIDER PAGE TEXT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3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861389" y="2005195"/>
            <a:ext cx="5984268" cy="2832435"/>
            <a:chOff x="1498334" y="1825675"/>
            <a:chExt cx="5984268" cy="2832435"/>
          </a:xfrm>
        </p:grpSpPr>
        <p:pic>
          <p:nvPicPr>
            <p:cNvPr id="6" name="Picture 5" descr="Burns&amp;McDonnell_Ampersand_Reversed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334" y="1825675"/>
              <a:ext cx="2676997" cy="2832435"/>
            </a:xfrm>
            <a:prstGeom prst="rect">
              <a:avLst/>
            </a:prstGeom>
          </p:spPr>
        </p:pic>
        <p:pic>
          <p:nvPicPr>
            <p:cNvPr id="10" name="Picture 9" descr="CreateAmazing_Reversed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242" y="3148162"/>
              <a:ext cx="4158360" cy="265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453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5256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461663" y="5297137"/>
            <a:ext cx="3268674" cy="1016079"/>
            <a:chOff x="3069791" y="5291527"/>
            <a:chExt cx="3268674" cy="1016079"/>
          </a:xfrm>
        </p:grpSpPr>
        <p:pic>
          <p:nvPicPr>
            <p:cNvPr id="7" name="Picture 6" descr="Burns&amp;McDonnell_Ampersand_Reversed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9791" y="5291527"/>
              <a:ext cx="960319" cy="1016079"/>
            </a:xfrm>
            <a:prstGeom prst="rect">
              <a:avLst/>
            </a:prstGeom>
          </p:spPr>
        </p:pic>
        <p:pic>
          <p:nvPicPr>
            <p:cNvPr id="8" name="Picture 7" descr="CreateAmazing_Reversed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082" y="5780537"/>
              <a:ext cx="2481383" cy="158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6915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ns&amp;McDonnell_Horiz_Revers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608" y="2944566"/>
            <a:ext cx="6318784" cy="9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3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5256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5" name="Picture 4" descr="Burns&amp;McDonnell_Horiz_Reverse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210" y="5841400"/>
            <a:ext cx="3019580" cy="4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06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344" y="2008417"/>
            <a:ext cx="5925312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34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748" y="2946400"/>
            <a:ext cx="6318504" cy="9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95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5256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>
                <a:solidFill>
                  <a:srgbClr val="005B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519" y="5846690"/>
            <a:ext cx="3026962" cy="4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9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800" b="1" cap="all">
                <a:solidFill>
                  <a:srgbClr val="005BB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9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lnSpc>
                <a:spcPts val="2500"/>
              </a:lnSpc>
              <a:buNone/>
              <a:defRPr sz="2400" b="1">
                <a:solidFill>
                  <a:srgbClr val="005BB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lnSpc>
                <a:spcPts val="2500"/>
              </a:lnSpc>
              <a:buNone/>
              <a:defRPr sz="2400" b="1">
                <a:solidFill>
                  <a:srgbClr val="005BB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B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1">
                <a:solidFill>
                  <a:srgbClr val="005BB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6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5BB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493-8255-40C2-A83F-019E5C054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4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5705"/>
            <a:ext cx="12204192" cy="512064"/>
          </a:xfrm>
          <a:prstGeom prst="rect">
            <a:avLst/>
          </a:prstGeom>
          <a:solidFill>
            <a:srgbClr val="005B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3944" y="6355921"/>
            <a:ext cx="718056" cy="502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C8E493-8255-40C2-A83F-019E5C054B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McD logosmall-whit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92" y="6505583"/>
            <a:ext cx="1592239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3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3" r:id="rId8"/>
    <p:sldLayoutId id="2147483684" r:id="rId9"/>
    <p:sldLayoutId id="2147483693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rgbClr val="005BBF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►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BB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204192" cy="6867769"/>
            <a:chOff x="0" y="0"/>
            <a:chExt cx="12204192" cy="686776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6355705"/>
              <a:ext cx="12204192" cy="512064"/>
            </a:xfrm>
            <a:prstGeom prst="rect">
              <a:avLst/>
            </a:prstGeom>
            <a:solidFill>
              <a:srgbClr val="005B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3944" y="6355921"/>
            <a:ext cx="718056" cy="502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C8E493-8255-40C2-A83F-019E5C054B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McD logosmall-white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92" y="6505583"/>
            <a:ext cx="1592239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56" r:id="rId9"/>
    <p:sldLayoutId id="2147483657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rgbClr val="005BBF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►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BB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B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347951"/>
            <a:ext cx="10972800" cy="29087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DIVIDER PAGE TEXT HERE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73944" y="6355921"/>
            <a:ext cx="718056" cy="50208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C8E493-8255-40C2-A83F-019E5C054B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3" r:id="rId2"/>
  </p:sldLayoutIdLst>
  <p:hf sldNum="0" hdr="0" ftr="0" dt="0"/>
  <p:txStyles>
    <p:titleStyle>
      <a:lvl1pPr algn="ctr" defTabSz="914400" rtl="0" eaLnBrk="1" latinLnBrk="0" hangingPunct="1">
        <a:lnSpc>
          <a:spcPts val="3000"/>
        </a:lnSpc>
        <a:spcBef>
          <a:spcPts val="0"/>
        </a:spcBef>
        <a:buNone/>
        <a:defRPr sz="2600" b="1" i="0" kern="1200" spc="45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5069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8182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909" y="88490"/>
            <a:ext cx="10363200" cy="375894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sz="4800" dirty="0">
                <a:latin typeface="Arial Black" panose="020B0A04020102020204" pitchFamily="34" charset="0"/>
              </a:rPr>
              <a:t>Gaining Approval of Solid Waste Regulatory Submittals: </a:t>
            </a:r>
            <a:r>
              <a:rPr lang="en-US" sz="4800" dirty="0">
                <a:solidFill>
                  <a:srgbClr val="FF0000"/>
                </a:solidFill>
                <a:latin typeface="Arial Black" panose="020B0A04020102020204" pitchFamily="34" charset="0"/>
              </a:rPr>
              <a:t>Lessons Learned in a 35-Year Career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804238C-A0D8-476B-9468-64D1C959A662}"/>
              </a:ext>
            </a:extLst>
          </p:cNvPr>
          <p:cNvSpPr txBox="1">
            <a:spLocks/>
          </p:cNvSpPr>
          <p:nvPr/>
        </p:nvSpPr>
        <p:spPr>
          <a:xfrm>
            <a:off x="1320800" y="4878388"/>
            <a:ext cx="9956800" cy="1470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b="1" kern="1200">
                <a:solidFill>
                  <a:srgbClr val="005BB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WSWRA Annual Conference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August 18, 2021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B77B16-2E1F-4C9C-94F4-E5BEE8207277}"/>
              </a:ext>
            </a:extLst>
          </p:cNvPr>
          <p:cNvSpPr/>
          <p:nvPr/>
        </p:nvSpPr>
        <p:spPr>
          <a:xfrm>
            <a:off x="11283950" y="4810637"/>
            <a:ext cx="400050" cy="105409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9CD3CB-7133-43F3-9E74-399AB5EA3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3364990"/>
            <a:ext cx="2368180" cy="24997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38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314705" y="1446460"/>
            <a:ext cx="9143999" cy="293956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>
              <a:lnSpc>
                <a:spcPts val="6100"/>
              </a:lnSpc>
              <a:spcAft>
                <a:spcPts val="4800"/>
              </a:spcAft>
              <a:defRPr/>
            </a:pPr>
            <a:r>
              <a:rPr lang="en-US" sz="6000" dirty="0">
                <a:solidFill>
                  <a:srgbClr val="005BBF"/>
                </a:solidFill>
                <a:latin typeface="Arial Black"/>
                <a:cs typeface="Arial Black"/>
              </a:rPr>
              <a:t>Make Your Client Successful!</a:t>
            </a:r>
          </a:p>
        </p:txBody>
      </p:sp>
    </p:spTree>
    <p:extLst>
      <p:ext uri="{BB962C8B-B14F-4D97-AF65-F5344CB8AC3E}">
        <p14:creationId xmlns:p14="http://schemas.microsoft.com/office/powerpoint/2010/main" val="106635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848" y="0"/>
            <a:ext cx="10512552" cy="1143000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671ED-DC04-47E4-A036-35968138CFC1}"/>
              </a:ext>
            </a:extLst>
          </p:cNvPr>
          <p:cNvSpPr/>
          <p:nvPr/>
        </p:nvSpPr>
        <p:spPr>
          <a:xfrm>
            <a:off x="520446" y="320039"/>
            <a:ext cx="400050" cy="82296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D7034C25-33A6-45C0-8942-E5A8FA0C2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7924" y="731519"/>
            <a:ext cx="92964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9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3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D24DA34-29CB-4FCE-B8DD-D399C7EF194D}"/>
              </a:ext>
            </a:extLst>
          </p:cNvPr>
          <p:cNvSpPr txBox="1">
            <a:spLocks/>
          </p:cNvSpPr>
          <p:nvPr/>
        </p:nvSpPr>
        <p:spPr>
          <a:xfrm>
            <a:off x="3677265" y="1865672"/>
            <a:ext cx="8327922" cy="4367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Account/Program/Project Manager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BS Geological Engineering, SDSM&amp;T, 1985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Professional Engineer in 5 states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Colorado SWANA board member &amp; Past President (2018-19)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35+ years in solid and hazardous waste (10 years in Wyoming)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Specializes in planning, designing, permitting, operating, remediating, and closing solid and hazardous waste facilities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2A9D7F-4B99-4A3C-97C9-FC62BAEFBC98}"/>
              </a:ext>
            </a:extLst>
          </p:cNvPr>
          <p:cNvSpPr/>
          <p:nvPr/>
        </p:nvSpPr>
        <p:spPr>
          <a:xfrm>
            <a:off x="1069848" y="1143000"/>
            <a:ext cx="2341992" cy="227533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882" t="-33221" r="-34916" b="-122958"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E7F197-E529-4E78-8AD6-D5AE54B1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512552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F9764F-965A-4F4F-81BE-2C721B1B9F5E}"/>
              </a:ext>
            </a:extLst>
          </p:cNvPr>
          <p:cNvSpPr/>
          <p:nvPr/>
        </p:nvSpPr>
        <p:spPr>
          <a:xfrm>
            <a:off x="520446" y="320039"/>
            <a:ext cx="400050" cy="82296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2CDE4-09DD-497B-9851-0A536B93F5D3}"/>
              </a:ext>
            </a:extLst>
          </p:cNvPr>
          <p:cNvSpPr txBox="1"/>
          <p:nvPr/>
        </p:nvSpPr>
        <p:spPr>
          <a:xfrm>
            <a:off x="3677265" y="1280897"/>
            <a:ext cx="447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200"/>
              </a:spcAft>
              <a:buClrTx/>
              <a:buNone/>
            </a:pPr>
            <a:r>
              <a:rPr lang="en-US" sz="3200" dirty="0">
                <a:solidFill>
                  <a:srgbClr val="003865"/>
                </a:solidFill>
                <a:latin typeface="Arial Black" panose="020B0A04020102020204" pitchFamily="34" charset="0"/>
                <a:cs typeface="+mn-cs"/>
              </a:rPr>
              <a:t>Brad Coleman, PE</a:t>
            </a:r>
            <a:endParaRPr lang="en-US" sz="2400" dirty="0">
              <a:solidFill>
                <a:srgbClr val="003865"/>
              </a:solidFill>
              <a:latin typeface="Arial Black" panose="020B0A040201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64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722" y="0"/>
            <a:ext cx="1124810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Gamut of Needed Solid Waste Approvals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347F8A-05A1-4BCC-A57B-5EC725742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206" y="1143000"/>
            <a:ext cx="4562168" cy="4935793"/>
          </a:xfrm>
        </p:spPr>
        <p:txBody>
          <a:bodyPr>
            <a:normAutofit/>
          </a:bodyPr>
          <a:lstStyle/>
          <a:p>
            <a:r>
              <a:rPr lang="en-US" dirty="0"/>
              <a:t>Permit Applications</a:t>
            </a:r>
          </a:p>
          <a:p>
            <a:pPr lvl="1"/>
            <a:r>
              <a:rPr lang="en-US" dirty="0"/>
              <a:t>Greenfield facilities</a:t>
            </a:r>
          </a:p>
          <a:p>
            <a:pPr lvl="1"/>
            <a:r>
              <a:rPr lang="en-US" dirty="0"/>
              <a:t>Renewals/lifetime permits</a:t>
            </a:r>
          </a:p>
          <a:p>
            <a:pPr lvl="1"/>
            <a:r>
              <a:rPr lang="en-US" dirty="0"/>
              <a:t>Major/minor modifications</a:t>
            </a:r>
          </a:p>
          <a:p>
            <a:pPr lvl="1"/>
            <a:r>
              <a:rPr lang="en-US" dirty="0"/>
              <a:t>Title V air permitting</a:t>
            </a:r>
          </a:p>
          <a:p>
            <a:pPr lvl="1"/>
            <a:r>
              <a:rPr lang="en-US" dirty="0"/>
              <a:t>Compost and Recycling Facilities</a:t>
            </a:r>
          </a:p>
          <a:p>
            <a:pPr lvl="1"/>
            <a:r>
              <a:rPr lang="en-US" dirty="0"/>
              <a:t>Transfer Stations</a:t>
            </a:r>
          </a:p>
          <a:p>
            <a:r>
              <a:rPr lang="en-US" dirty="0"/>
              <a:t>Remediation/Redevelopment</a:t>
            </a:r>
          </a:p>
          <a:p>
            <a:pPr lvl="1"/>
            <a:r>
              <a:rPr lang="en-US" dirty="0"/>
              <a:t>NES</a:t>
            </a:r>
          </a:p>
          <a:p>
            <a:pPr lvl="1"/>
            <a:r>
              <a:rPr lang="en-US" dirty="0"/>
              <a:t>ACM</a:t>
            </a:r>
          </a:p>
          <a:p>
            <a:pPr lvl="1"/>
            <a:r>
              <a:rPr lang="en-US" dirty="0"/>
              <a:t>Brownfields</a:t>
            </a:r>
          </a:p>
          <a:p>
            <a:pPr lvl="1"/>
            <a:r>
              <a:rPr lang="en-US" dirty="0"/>
              <a:t>CCR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D8041-F460-4F94-8516-267409A1890D}"/>
              </a:ext>
            </a:extLst>
          </p:cNvPr>
          <p:cNvSpPr/>
          <p:nvPr/>
        </p:nvSpPr>
        <p:spPr>
          <a:xfrm>
            <a:off x="520446" y="320039"/>
            <a:ext cx="400050" cy="82296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FACB834-81C6-455B-8AC6-7CDBE319D422}"/>
              </a:ext>
            </a:extLst>
          </p:cNvPr>
          <p:cNvSpPr txBox="1">
            <a:spLocks/>
          </p:cNvSpPr>
          <p:nvPr/>
        </p:nvSpPr>
        <p:spPr>
          <a:xfrm>
            <a:off x="6469626" y="1143000"/>
            <a:ext cx="4562168" cy="49357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Design &amp; Construction</a:t>
            </a:r>
          </a:p>
          <a:p>
            <a:pPr lvl="1"/>
            <a:r>
              <a:rPr lang="en-US" dirty="0"/>
              <a:t>Permit-level</a:t>
            </a:r>
          </a:p>
          <a:p>
            <a:pPr lvl="1"/>
            <a:r>
              <a:rPr lang="en-US" dirty="0"/>
              <a:t>Issued For Construction</a:t>
            </a:r>
          </a:p>
          <a:p>
            <a:pPr lvl="1"/>
            <a:r>
              <a:rPr lang="en-US" dirty="0"/>
              <a:t>CQA Certification Reports</a:t>
            </a:r>
          </a:p>
          <a:p>
            <a:r>
              <a:rPr lang="en-US" dirty="0"/>
              <a:t>Operations/</a:t>
            </a:r>
            <a:r>
              <a:rPr lang="en-US" dirty="0" err="1"/>
              <a:t>Maint</a:t>
            </a:r>
            <a:r>
              <a:rPr lang="en-US" dirty="0"/>
              <a:t>. Plans</a:t>
            </a:r>
          </a:p>
          <a:p>
            <a:r>
              <a:rPr lang="en-US" dirty="0"/>
              <a:t>Monitoring Plans</a:t>
            </a:r>
          </a:p>
          <a:p>
            <a:r>
              <a:rPr lang="en-US" dirty="0"/>
              <a:t>Closure Plans</a:t>
            </a:r>
          </a:p>
          <a:p>
            <a:pPr lvl="1"/>
            <a:r>
              <a:rPr lang="en-US" dirty="0"/>
              <a:t>Financial assurance</a:t>
            </a:r>
          </a:p>
          <a:p>
            <a:pPr lvl="1"/>
            <a:r>
              <a:rPr lang="en-US" dirty="0"/>
              <a:t>Post-Closure Care</a:t>
            </a:r>
          </a:p>
          <a:p>
            <a:r>
              <a:rPr lang="en-US" dirty="0"/>
              <a:t>Special Waste</a:t>
            </a:r>
          </a:p>
          <a:p>
            <a:pPr lvl="1"/>
            <a:r>
              <a:rPr lang="en-US" dirty="0"/>
              <a:t>HHW</a:t>
            </a:r>
          </a:p>
          <a:p>
            <a:pPr lvl="1"/>
            <a:r>
              <a:rPr lang="en-US" dirty="0"/>
              <a:t>Asbestos</a:t>
            </a:r>
          </a:p>
          <a:p>
            <a:pPr lvl="1"/>
            <a:r>
              <a:rPr lang="en-US" dirty="0"/>
              <a:t>PCS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722" y="0"/>
            <a:ext cx="4994787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Potential Perils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347F8A-05A1-4BCC-A57B-5EC725742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070" y="1280653"/>
            <a:ext cx="4536318" cy="3832121"/>
          </a:xfrm>
        </p:spPr>
        <p:txBody>
          <a:bodyPr>
            <a:normAutofit/>
          </a:bodyPr>
          <a:lstStyle/>
          <a:p>
            <a:r>
              <a:rPr lang="en-US" sz="2800" dirty="0"/>
              <a:t>Non-Compliance</a:t>
            </a:r>
          </a:p>
          <a:p>
            <a:r>
              <a:rPr lang="en-US" sz="2800" dirty="0"/>
              <a:t>Negative Publicity</a:t>
            </a:r>
          </a:p>
          <a:p>
            <a:r>
              <a:rPr lang="en-US" sz="2800" dirty="0"/>
              <a:t>Cost Uncertainty</a:t>
            </a:r>
          </a:p>
          <a:p>
            <a:r>
              <a:rPr lang="en-US" sz="2800" dirty="0"/>
              <a:t>Schedule Uncertainty</a:t>
            </a:r>
          </a:p>
          <a:p>
            <a:r>
              <a:rPr lang="en-US" sz="2800" dirty="0"/>
              <a:t>Fines</a:t>
            </a:r>
          </a:p>
          <a:p>
            <a:r>
              <a:rPr lang="en-US" sz="2800" dirty="0"/>
              <a:t>Public Opposition</a:t>
            </a:r>
          </a:p>
          <a:p>
            <a:r>
              <a:rPr lang="en-US" sz="2800" dirty="0"/>
              <a:t>Shutdown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D8041-F460-4F94-8516-267409A1890D}"/>
              </a:ext>
            </a:extLst>
          </p:cNvPr>
          <p:cNvSpPr/>
          <p:nvPr/>
        </p:nvSpPr>
        <p:spPr>
          <a:xfrm>
            <a:off x="520446" y="320039"/>
            <a:ext cx="400050" cy="82296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ADCD8AA-990E-449F-9839-F46AAA35D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45" y="0"/>
            <a:ext cx="6062855" cy="64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0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314705" y="1446460"/>
            <a:ext cx="9143999" cy="293956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>
              <a:lnSpc>
                <a:spcPts val="6100"/>
              </a:lnSpc>
              <a:spcAft>
                <a:spcPts val="4800"/>
              </a:spcAft>
              <a:defRPr/>
            </a:pPr>
            <a:r>
              <a:rPr lang="en-US" sz="6000" dirty="0">
                <a:solidFill>
                  <a:srgbClr val="005BBF"/>
                </a:solidFill>
                <a:latin typeface="Arial Black"/>
                <a:cs typeface="Arial Black"/>
              </a:rPr>
              <a:t>Make Our Clients Successful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3210" y="917176"/>
            <a:ext cx="9144000" cy="376238"/>
          </a:xfrm>
          <a:prstGeom prst="rect">
            <a:avLst/>
          </a:prstGeom>
        </p:spPr>
        <p:txBody>
          <a:bodyPr vert="horz" wrap="none" lIns="0" tIns="4572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spc="450" dirty="0">
                <a:solidFill>
                  <a:srgbClr val="005BBF"/>
                </a:solidFill>
                <a:latin typeface="Arial Black"/>
                <a:cs typeface="Arial Black"/>
              </a:rPr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399974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848" y="0"/>
            <a:ext cx="10512552" cy="1143000"/>
          </a:xfrm>
        </p:spPr>
        <p:txBody>
          <a:bodyPr/>
          <a:lstStyle/>
          <a:p>
            <a:r>
              <a:rPr lang="en-US" dirty="0"/>
              <a:t>My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3EED4-E24C-460D-A98A-2AA7768FC78D}"/>
              </a:ext>
            </a:extLst>
          </p:cNvPr>
          <p:cNvSpPr/>
          <p:nvPr/>
        </p:nvSpPr>
        <p:spPr>
          <a:xfrm>
            <a:off x="520446" y="320039"/>
            <a:ext cx="400050" cy="82296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26898C49-5BC1-48B3-80AE-BB7C8FB29285}"/>
              </a:ext>
            </a:extLst>
          </p:cNvPr>
          <p:cNvSpPr/>
          <p:nvPr/>
        </p:nvSpPr>
        <p:spPr>
          <a:xfrm>
            <a:off x="631980" y="1543664"/>
            <a:ext cx="2032562" cy="1143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Understand your client’s needs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E26524B0-AC9B-4EF7-82FE-2B61E0639609}"/>
              </a:ext>
            </a:extLst>
          </p:cNvPr>
          <p:cNvSpPr/>
          <p:nvPr/>
        </p:nvSpPr>
        <p:spPr>
          <a:xfrm>
            <a:off x="3365348" y="1543664"/>
            <a:ext cx="2032562" cy="1143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Understand the  regulations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C2086B71-50B3-4FA7-9D1B-A8D29FEF329C}"/>
              </a:ext>
            </a:extLst>
          </p:cNvPr>
          <p:cNvSpPr/>
          <p:nvPr/>
        </p:nvSpPr>
        <p:spPr>
          <a:xfrm>
            <a:off x="6096000" y="1543664"/>
            <a:ext cx="2032562" cy="1143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 a permitting strategy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AB8AE13-C645-4D36-8712-F19234F8E90A}"/>
              </a:ext>
            </a:extLst>
          </p:cNvPr>
          <p:cNvSpPr/>
          <p:nvPr/>
        </p:nvSpPr>
        <p:spPr>
          <a:xfrm>
            <a:off x="8751741" y="1517854"/>
            <a:ext cx="2032562" cy="1143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Meet w/ your regulators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4EC2DF18-4943-466C-AA25-B6E00DBBB0C1}"/>
              </a:ext>
            </a:extLst>
          </p:cNvPr>
          <p:cNvSpPr/>
          <p:nvPr/>
        </p:nvSpPr>
        <p:spPr>
          <a:xfrm>
            <a:off x="8751741" y="3238499"/>
            <a:ext cx="2032562" cy="1143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Revise approach &amp; implement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91A7B-E0D1-400C-BE34-BAF1491BC6DB}"/>
              </a:ext>
            </a:extLst>
          </p:cNvPr>
          <p:cNvSpPr/>
          <p:nvPr/>
        </p:nvSpPr>
        <p:spPr>
          <a:xfrm>
            <a:off x="6005825" y="3271994"/>
            <a:ext cx="2032562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Meet regularly and have an agenda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0BCB9145-ED46-4C46-8577-7E02110D2BAF}"/>
              </a:ext>
            </a:extLst>
          </p:cNvPr>
          <p:cNvSpPr/>
          <p:nvPr/>
        </p:nvSpPr>
        <p:spPr>
          <a:xfrm>
            <a:off x="3341343" y="3309470"/>
            <a:ext cx="2032562" cy="11430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 interim submittals/solicit feedback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EAAA90FD-7EC5-425D-B57D-9EA809EAA73F}"/>
              </a:ext>
            </a:extLst>
          </p:cNvPr>
          <p:cNvSpPr/>
          <p:nvPr/>
        </p:nvSpPr>
        <p:spPr>
          <a:xfrm>
            <a:off x="651338" y="3271994"/>
            <a:ext cx="2032562" cy="1143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 quality/easily navigable submittals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6FB5B36A-26E9-4FDF-A965-1A4BB23EC8B3}"/>
              </a:ext>
            </a:extLst>
          </p:cNvPr>
          <p:cNvSpPr/>
          <p:nvPr/>
        </p:nvSpPr>
        <p:spPr>
          <a:xfrm>
            <a:off x="3320064" y="4926990"/>
            <a:ext cx="2032562" cy="1143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Revise and Resubmit 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D099AF50-E104-45AD-9EA5-91F22C39A6D4}"/>
              </a:ext>
            </a:extLst>
          </p:cNvPr>
          <p:cNvSpPr/>
          <p:nvPr/>
        </p:nvSpPr>
        <p:spPr>
          <a:xfrm>
            <a:off x="638131" y="4950864"/>
            <a:ext cx="2032562" cy="1143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Resolve comments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DB61E760-F185-4CF3-BC31-3E533C5C3D46}"/>
              </a:ext>
            </a:extLst>
          </p:cNvPr>
          <p:cNvSpPr/>
          <p:nvPr/>
        </p:nvSpPr>
        <p:spPr>
          <a:xfrm>
            <a:off x="5996754" y="4926990"/>
            <a:ext cx="2032562" cy="1143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 as necessary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62C48C-D3FF-4279-95EB-66E201B1DF68}"/>
              </a:ext>
            </a:extLst>
          </p:cNvPr>
          <p:cNvSpPr txBox="1"/>
          <p:nvPr/>
        </p:nvSpPr>
        <p:spPr>
          <a:xfrm>
            <a:off x="4958500" y="2887045"/>
            <a:ext cx="159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larger projects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1C9F72D8-1190-497F-80CC-1AF265D09F38}"/>
              </a:ext>
            </a:extLst>
          </p:cNvPr>
          <p:cNvSpPr/>
          <p:nvPr/>
        </p:nvSpPr>
        <p:spPr>
          <a:xfrm>
            <a:off x="3067665" y="2902662"/>
            <a:ext cx="5378245" cy="166933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04C2EA8-D060-4A36-9346-3B2F53E0A91C}"/>
              </a:ext>
            </a:extLst>
          </p:cNvPr>
          <p:cNvSpPr/>
          <p:nvPr/>
        </p:nvSpPr>
        <p:spPr>
          <a:xfrm rot="16200000">
            <a:off x="2782978" y="1946687"/>
            <a:ext cx="484632" cy="4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1386E1CF-99EE-4D5B-A9BC-D5B5B7BB9BED}"/>
              </a:ext>
            </a:extLst>
          </p:cNvPr>
          <p:cNvSpPr/>
          <p:nvPr/>
        </p:nvSpPr>
        <p:spPr>
          <a:xfrm rot="16200000">
            <a:off x="5474567" y="1905515"/>
            <a:ext cx="484632" cy="4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27AE53A2-827A-431A-90BB-67FB61B1881E}"/>
              </a:ext>
            </a:extLst>
          </p:cNvPr>
          <p:cNvSpPr/>
          <p:nvPr/>
        </p:nvSpPr>
        <p:spPr>
          <a:xfrm rot="16200000">
            <a:off x="8197836" y="1921490"/>
            <a:ext cx="484632" cy="4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A58EC20-9165-48D7-8243-B339523E31EF}"/>
              </a:ext>
            </a:extLst>
          </p:cNvPr>
          <p:cNvSpPr/>
          <p:nvPr/>
        </p:nvSpPr>
        <p:spPr>
          <a:xfrm rot="5400000">
            <a:off x="2757127" y="3599433"/>
            <a:ext cx="484632" cy="4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5F2B6C81-42D0-47D3-8EA9-715D3F6A71D3}"/>
              </a:ext>
            </a:extLst>
          </p:cNvPr>
          <p:cNvSpPr/>
          <p:nvPr/>
        </p:nvSpPr>
        <p:spPr>
          <a:xfrm rot="5400000">
            <a:off x="5429272" y="3608347"/>
            <a:ext cx="484632" cy="4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58110A51-6209-4E3B-A728-7D4A2E239F32}"/>
              </a:ext>
            </a:extLst>
          </p:cNvPr>
          <p:cNvSpPr/>
          <p:nvPr/>
        </p:nvSpPr>
        <p:spPr>
          <a:xfrm rot="5400000">
            <a:off x="8130308" y="3565936"/>
            <a:ext cx="484632" cy="4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0389990-63F4-430E-8C65-605BDE458431}"/>
              </a:ext>
            </a:extLst>
          </p:cNvPr>
          <p:cNvSpPr/>
          <p:nvPr/>
        </p:nvSpPr>
        <p:spPr>
          <a:xfrm rot="16200000">
            <a:off x="2751542" y="5219393"/>
            <a:ext cx="484632" cy="4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AA940830-1954-49BF-AD70-B14DFEB6777D}"/>
              </a:ext>
            </a:extLst>
          </p:cNvPr>
          <p:cNvSpPr/>
          <p:nvPr/>
        </p:nvSpPr>
        <p:spPr>
          <a:xfrm rot="16200000">
            <a:off x="5466857" y="5206806"/>
            <a:ext cx="484632" cy="4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5800BAA3-911F-469F-92C7-2FFBC7D0DCCB}"/>
              </a:ext>
            </a:extLst>
          </p:cNvPr>
          <p:cNvSpPr/>
          <p:nvPr/>
        </p:nvSpPr>
        <p:spPr>
          <a:xfrm rot="16200000">
            <a:off x="8176945" y="5206806"/>
            <a:ext cx="484632" cy="4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FB32C330-E44D-41A7-BA66-3ABD9C4774D0}"/>
              </a:ext>
            </a:extLst>
          </p:cNvPr>
          <p:cNvSpPr/>
          <p:nvPr/>
        </p:nvSpPr>
        <p:spPr>
          <a:xfrm>
            <a:off x="9525706" y="2707359"/>
            <a:ext cx="484632" cy="4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D2D02EF0-9FD9-4E58-BABF-114CF4710393}"/>
              </a:ext>
            </a:extLst>
          </p:cNvPr>
          <p:cNvSpPr/>
          <p:nvPr/>
        </p:nvSpPr>
        <p:spPr>
          <a:xfrm>
            <a:off x="1405945" y="4489253"/>
            <a:ext cx="484632" cy="437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8FA7401-A62B-480A-9B66-7A985772AA74}"/>
              </a:ext>
            </a:extLst>
          </p:cNvPr>
          <p:cNvSpPr/>
          <p:nvPr/>
        </p:nvSpPr>
        <p:spPr>
          <a:xfrm>
            <a:off x="8758194" y="4489253"/>
            <a:ext cx="1929471" cy="17993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APPROVAL!</a:t>
            </a:r>
          </a:p>
        </p:txBody>
      </p:sp>
    </p:spTree>
    <p:extLst>
      <p:ext uri="{BB962C8B-B14F-4D97-AF65-F5344CB8AC3E}">
        <p14:creationId xmlns:p14="http://schemas.microsoft.com/office/powerpoint/2010/main" val="292025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0"/>
            <a:ext cx="10503408" cy="1143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Key Principles (Part 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888AFA-7E97-4B46-A50E-A0010A845848}"/>
              </a:ext>
            </a:extLst>
          </p:cNvPr>
          <p:cNvSpPr txBox="1">
            <a:spLocks/>
          </p:cNvSpPr>
          <p:nvPr/>
        </p:nvSpPr>
        <p:spPr>
          <a:xfrm>
            <a:off x="2189989" y="1150222"/>
            <a:ext cx="9522281" cy="47869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00386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Know your regulations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Don’t expect your regulator to teach you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Get the right expertise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 BS gets you no where, credibility is critical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003865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Relationships matter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Keep things positive - always</a:t>
            </a:r>
          </a:p>
          <a:p>
            <a:pPr marL="0" indent="0">
              <a:buNone/>
            </a:pPr>
            <a:endParaRPr lang="en-US" b="1" i="1" dirty="0">
              <a:solidFill>
                <a:srgbClr val="00386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Discuss all key components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Communicate, communicate, communicate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003865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9D80FB-0D37-4828-9CAD-A7067B7E1DAB}"/>
              </a:ext>
            </a:extLst>
          </p:cNvPr>
          <p:cNvSpPr/>
          <p:nvPr/>
        </p:nvSpPr>
        <p:spPr>
          <a:xfrm>
            <a:off x="520446" y="320039"/>
            <a:ext cx="400050" cy="82296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767045-DA78-45AF-BC65-E28D89EDD27D}"/>
              </a:ext>
            </a:extLst>
          </p:cNvPr>
          <p:cNvGrpSpPr/>
          <p:nvPr/>
        </p:nvGrpSpPr>
        <p:grpSpPr>
          <a:xfrm>
            <a:off x="1418898" y="4801047"/>
            <a:ext cx="663299" cy="663299"/>
            <a:chOff x="0" y="0"/>
            <a:chExt cx="461645" cy="46164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D7F58C4-39A6-4EB9-BE4E-ED252E165A94}"/>
                </a:ext>
              </a:extLst>
            </p:cNvPr>
            <p:cNvSpPr/>
            <p:nvPr/>
          </p:nvSpPr>
          <p:spPr>
            <a:xfrm>
              <a:off x="0" y="0"/>
              <a:ext cx="461645" cy="461645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15" name="Graphic 671">
              <a:extLst>
                <a:ext uri="{FF2B5EF4-FFF2-40B4-BE49-F238E27FC236}">
                  <a16:creationId xmlns:a16="http://schemas.microsoft.com/office/drawing/2014/main" id="{6FFB49E8-B5E1-4E58-90E8-FB3FD7B09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425" y="79284"/>
              <a:ext cx="276225" cy="2667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F721D8-B91B-480E-9D83-CB76B1C84785}"/>
              </a:ext>
            </a:extLst>
          </p:cNvPr>
          <p:cNvGrpSpPr/>
          <p:nvPr/>
        </p:nvGrpSpPr>
        <p:grpSpPr>
          <a:xfrm>
            <a:off x="1422765" y="3746056"/>
            <a:ext cx="663299" cy="663299"/>
            <a:chOff x="0" y="0"/>
            <a:chExt cx="1143000" cy="1143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DC3CE70-1E18-4437-BB31-85E2CD794CD1}"/>
                </a:ext>
              </a:extLst>
            </p:cNvPr>
            <p:cNvSpPr/>
            <p:nvPr/>
          </p:nvSpPr>
          <p:spPr>
            <a:xfrm>
              <a:off x="0" y="0"/>
              <a:ext cx="1143000" cy="1143000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B2CEEA-52AB-4EB6-A445-7DA16F6AF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4" y="334000"/>
              <a:ext cx="749808" cy="48158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9111D1-E40D-40AD-9523-CA9C61C12B1C}"/>
              </a:ext>
            </a:extLst>
          </p:cNvPr>
          <p:cNvGrpSpPr/>
          <p:nvPr/>
        </p:nvGrpSpPr>
        <p:grpSpPr>
          <a:xfrm>
            <a:off x="1345354" y="2640391"/>
            <a:ext cx="663299" cy="663299"/>
            <a:chOff x="0" y="0"/>
            <a:chExt cx="461645" cy="46164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01FF25-DFA6-4327-B222-B548A6CCF407}"/>
                </a:ext>
              </a:extLst>
            </p:cNvPr>
            <p:cNvSpPr/>
            <p:nvPr/>
          </p:nvSpPr>
          <p:spPr>
            <a:xfrm>
              <a:off x="0" y="0"/>
              <a:ext cx="461645" cy="461645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21" name="Graphic 672">
              <a:extLst>
                <a:ext uri="{FF2B5EF4-FFF2-40B4-BE49-F238E27FC236}">
                  <a16:creationId xmlns:a16="http://schemas.microsoft.com/office/drawing/2014/main" id="{0A12EE55-FD17-4CDC-BD0B-095E14B1A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854" y="110997"/>
              <a:ext cx="276225" cy="21907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71D1BE-0188-42D1-8281-97914CBDB401}"/>
              </a:ext>
            </a:extLst>
          </p:cNvPr>
          <p:cNvGrpSpPr/>
          <p:nvPr/>
        </p:nvGrpSpPr>
        <p:grpSpPr>
          <a:xfrm>
            <a:off x="1392429" y="1555893"/>
            <a:ext cx="647700" cy="647700"/>
            <a:chOff x="476251" y="4225759"/>
            <a:chExt cx="647700" cy="6477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6EC0FE4-EF2A-45CB-8BD7-87F1E3AE539D}"/>
                </a:ext>
              </a:extLst>
            </p:cNvPr>
            <p:cNvSpPr/>
            <p:nvPr/>
          </p:nvSpPr>
          <p:spPr>
            <a:xfrm>
              <a:off x="476251" y="4225759"/>
              <a:ext cx="647700" cy="647700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B491A8F5-9100-4657-AF26-6B4AC02E1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4630" y="4325980"/>
              <a:ext cx="370144" cy="447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62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0"/>
            <a:ext cx="10503408" cy="1143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Key Things to Remember (Part 2)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888AFA-7E97-4B46-A50E-A0010A845848}"/>
              </a:ext>
            </a:extLst>
          </p:cNvPr>
          <p:cNvSpPr txBox="1">
            <a:spLocks/>
          </p:cNvSpPr>
          <p:nvPr/>
        </p:nvSpPr>
        <p:spPr>
          <a:xfrm>
            <a:off x="2189989" y="1150222"/>
            <a:ext cx="9522281" cy="47869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00386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Own your mistakes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Recognize, learn, move 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Stick to the technical/regulatory issues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 Don’t take/make things personal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003865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Recognize other points of view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Listen, consider, compromise</a:t>
            </a:r>
          </a:p>
          <a:p>
            <a:pPr marL="0" indent="0">
              <a:buNone/>
            </a:pPr>
            <a:endParaRPr lang="en-US" b="1" i="1" dirty="0">
              <a:solidFill>
                <a:srgbClr val="00386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Stay organized and looking ahead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Know your critical path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003865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9D80FB-0D37-4828-9CAD-A7067B7E1DAB}"/>
              </a:ext>
            </a:extLst>
          </p:cNvPr>
          <p:cNvSpPr/>
          <p:nvPr/>
        </p:nvSpPr>
        <p:spPr>
          <a:xfrm>
            <a:off x="520446" y="320039"/>
            <a:ext cx="400050" cy="82296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767045-DA78-45AF-BC65-E28D89EDD27D}"/>
              </a:ext>
            </a:extLst>
          </p:cNvPr>
          <p:cNvGrpSpPr/>
          <p:nvPr/>
        </p:nvGrpSpPr>
        <p:grpSpPr>
          <a:xfrm>
            <a:off x="1418898" y="4801047"/>
            <a:ext cx="663299" cy="663299"/>
            <a:chOff x="0" y="0"/>
            <a:chExt cx="461645" cy="46164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D7F58C4-39A6-4EB9-BE4E-ED252E165A94}"/>
                </a:ext>
              </a:extLst>
            </p:cNvPr>
            <p:cNvSpPr/>
            <p:nvPr/>
          </p:nvSpPr>
          <p:spPr>
            <a:xfrm>
              <a:off x="0" y="0"/>
              <a:ext cx="461645" cy="461645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15" name="Graphic 671">
              <a:extLst>
                <a:ext uri="{FF2B5EF4-FFF2-40B4-BE49-F238E27FC236}">
                  <a16:creationId xmlns:a16="http://schemas.microsoft.com/office/drawing/2014/main" id="{6FFB49E8-B5E1-4E58-90E8-FB3FD7B09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425" y="79284"/>
              <a:ext cx="276225" cy="2667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F721D8-B91B-480E-9D83-CB76B1C84785}"/>
              </a:ext>
            </a:extLst>
          </p:cNvPr>
          <p:cNvGrpSpPr/>
          <p:nvPr/>
        </p:nvGrpSpPr>
        <p:grpSpPr>
          <a:xfrm>
            <a:off x="1422765" y="3746056"/>
            <a:ext cx="663299" cy="663299"/>
            <a:chOff x="0" y="0"/>
            <a:chExt cx="1143000" cy="1143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DC3CE70-1E18-4437-BB31-85E2CD794CD1}"/>
                </a:ext>
              </a:extLst>
            </p:cNvPr>
            <p:cNvSpPr/>
            <p:nvPr/>
          </p:nvSpPr>
          <p:spPr>
            <a:xfrm>
              <a:off x="0" y="0"/>
              <a:ext cx="1143000" cy="1143000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B2CEEA-52AB-4EB6-A445-7DA16F6AF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4" y="334000"/>
              <a:ext cx="749808" cy="48158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9111D1-E40D-40AD-9523-CA9C61C12B1C}"/>
              </a:ext>
            </a:extLst>
          </p:cNvPr>
          <p:cNvGrpSpPr/>
          <p:nvPr/>
        </p:nvGrpSpPr>
        <p:grpSpPr>
          <a:xfrm>
            <a:off x="1345354" y="2640391"/>
            <a:ext cx="663299" cy="663299"/>
            <a:chOff x="0" y="0"/>
            <a:chExt cx="461645" cy="46164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01FF25-DFA6-4327-B222-B548A6CCF407}"/>
                </a:ext>
              </a:extLst>
            </p:cNvPr>
            <p:cNvSpPr/>
            <p:nvPr/>
          </p:nvSpPr>
          <p:spPr>
            <a:xfrm>
              <a:off x="0" y="0"/>
              <a:ext cx="461645" cy="461645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21" name="Graphic 672">
              <a:extLst>
                <a:ext uri="{FF2B5EF4-FFF2-40B4-BE49-F238E27FC236}">
                  <a16:creationId xmlns:a16="http://schemas.microsoft.com/office/drawing/2014/main" id="{0A12EE55-FD17-4CDC-BD0B-095E14B1A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854" y="110997"/>
              <a:ext cx="276225" cy="21907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71D1BE-0188-42D1-8281-97914CBDB401}"/>
              </a:ext>
            </a:extLst>
          </p:cNvPr>
          <p:cNvGrpSpPr/>
          <p:nvPr/>
        </p:nvGrpSpPr>
        <p:grpSpPr>
          <a:xfrm>
            <a:off x="1392429" y="1555893"/>
            <a:ext cx="647700" cy="647700"/>
            <a:chOff x="476251" y="4225759"/>
            <a:chExt cx="647700" cy="6477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6EC0FE4-EF2A-45CB-8BD7-87F1E3AE539D}"/>
                </a:ext>
              </a:extLst>
            </p:cNvPr>
            <p:cNvSpPr/>
            <p:nvPr/>
          </p:nvSpPr>
          <p:spPr>
            <a:xfrm>
              <a:off x="476251" y="4225759"/>
              <a:ext cx="647700" cy="647700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B491A8F5-9100-4657-AF26-6B4AC02E1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4630" y="4325980"/>
              <a:ext cx="370144" cy="447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03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0"/>
            <a:ext cx="10503408" cy="1143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Key Things to Remember (Part 3)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888AFA-7E97-4B46-A50E-A0010A845848}"/>
              </a:ext>
            </a:extLst>
          </p:cNvPr>
          <p:cNvSpPr txBox="1">
            <a:spLocks/>
          </p:cNvSpPr>
          <p:nvPr/>
        </p:nvSpPr>
        <p:spPr>
          <a:xfrm>
            <a:off x="2189989" y="1150222"/>
            <a:ext cx="9522281" cy="47869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Emphasize quality control &amp; standardization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Quality and consistency are key to credibility</a:t>
            </a:r>
          </a:p>
          <a:p>
            <a:pPr marL="0" indent="0">
              <a:buNone/>
            </a:pPr>
            <a:endParaRPr lang="en-US" b="1" dirty="0">
              <a:solidFill>
                <a:srgbClr val="00386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Don’t frustrate your reviewer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Don’t underestimate good bookmarks</a:t>
            </a:r>
          </a:p>
          <a:p>
            <a:pPr marL="0" indent="0">
              <a:buNone/>
            </a:pPr>
            <a:endParaRPr lang="en-US" b="1" dirty="0">
              <a:solidFill>
                <a:srgbClr val="00386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Be responsive!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Get buy-in on responses and incorporate them</a:t>
            </a:r>
          </a:p>
          <a:p>
            <a:pPr marL="0" indent="0">
              <a:buNone/>
            </a:pPr>
            <a:endParaRPr lang="en-US" b="1" dirty="0">
              <a:solidFill>
                <a:srgbClr val="00386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3865"/>
                </a:solidFill>
                <a:latin typeface="Arial Black" panose="020B0A04020102020204" pitchFamily="34" charset="0"/>
              </a:rPr>
              <a:t>Pick your battles</a:t>
            </a:r>
            <a:endParaRPr lang="en-US" i="1" dirty="0">
              <a:solidFill>
                <a:srgbClr val="0057B8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57B8"/>
                </a:solidFill>
              </a:rPr>
              <a:t>Most fights just aren’t worth it – but some are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9D80FB-0D37-4828-9CAD-A7067B7E1DAB}"/>
              </a:ext>
            </a:extLst>
          </p:cNvPr>
          <p:cNvSpPr/>
          <p:nvPr/>
        </p:nvSpPr>
        <p:spPr>
          <a:xfrm>
            <a:off x="520446" y="320039"/>
            <a:ext cx="400050" cy="82296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E6B90D-6370-4DC4-9D49-52DBDC7DBA3E}"/>
              </a:ext>
            </a:extLst>
          </p:cNvPr>
          <p:cNvGrpSpPr/>
          <p:nvPr/>
        </p:nvGrpSpPr>
        <p:grpSpPr>
          <a:xfrm>
            <a:off x="1382404" y="3743818"/>
            <a:ext cx="663299" cy="663299"/>
            <a:chOff x="0" y="0"/>
            <a:chExt cx="461645" cy="46164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E85E49-90E6-4B21-9EF7-DE5E37257B44}"/>
                </a:ext>
              </a:extLst>
            </p:cNvPr>
            <p:cNvSpPr/>
            <p:nvPr/>
          </p:nvSpPr>
          <p:spPr>
            <a:xfrm>
              <a:off x="0" y="0"/>
              <a:ext cx="461645" cy="461645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Graphic 673">
              <a:extLst>
                <a:ext uri="{FF2B5EF4-FFF2-40B4-BE49-F238E27FC236}">
                  <a16:creationId xmlns:a16="http://schemas.microsoft.com/office/drawing/2014/main" id="{1A2D602B-67D1-45BE-A13A-4B146599F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711" y="105711"/>
              <a:ext cx="247650" cy="24765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FAE3C5-15D3-43D5-8E61-34624A4DE1C7}"/>
              </a:ext>
            </a:extLst>
          </p:cNvPr>
          <p:cNvGrpSpPr/>
          <p:nvPr/>
        </p:nvGrpSpPr>
        <p:grpSpPr>
          <a:xfrm>
            <a:off x="1399982" y="2410924"/>
            <a:ext cx="663299" cy="663299"/>
            <a:chOff x="2320021" y="2789541"/>
            <a:chExt cx="663299" cy="66329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61EF18-C46B-4DFA-9801-8BDD35B0DAC3}"/>
                </a:ext>
              </a:extLst>
            </p:cNvPr>
            <p:cNvSpPr/>
            <p:nvPr/>
          </p:nvSpPr>
          <p:spPr>
            <a:xfrm>
              <a:off x="2320021" y="2789541"/>
              <a:ext cx="663299" cy="663299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7CDD00-50BE-43B5-B483-21DE4A4A8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75399" y="2963947"/>
              <a:ext cx="389668" cy="30904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5F7EC2A-DC28-48EA-8EB9-3856EA61E265}"/>
              </a:ext>
            </a:extLst>
          </p:cNvPr>
          <p:cNvGrpSpPr/>
          <p:nvPr/>
        </p:nvGrpSpPr>
        <p:grpSpPr>
          <a:xfrm>
            <a:off x="1415581" y="1240340"/>
            <a:ext cx="647700" cy="647700"/>
            <a:chOff x="440436" y="2481545"/>
            <a:chExt cx="647700" cy="6477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A175373-9B75-4253-AA31-5447D0573A52}"/>
                </a:ext>
              </a:extLst>
            </p:cNvPr>
            <p:cNvSpPr/>
            <p:nvPr/>
          </p:nvSpPr>
          <p:spPr>
            <a:xfrm>
              <a:off x="440436" y="2481545"/>
              <a:ext cx="647700" cy="647700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589DAEA7-9764-41BB-8680-2ED0EAFBC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2358" y="2596892"/>
              <a:ext cx="374906" cy="37490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9A54B7-496C-4C22-902B-394E4CD95FB5}"/>
              </a:ext>
            </a:extLst>
          </p:cNvPr>
          <p:cNvGrpSpPr/>
          <p:nvPr/>
        </p:nvGrpSpPr>
        <p:grpSpPr>
          <a:xfrm>
            <a:off x="1348578" y="4966796"/>
            <a:ext cx="647700" cy="647700"/>
            <a:chOff x="440436" y="3353652"/>
            <a:chExt cx="647700" cy="6477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FD225A-E118-460C-9369-BC16A8D98BD2}"/>
                </a:ext>
              </a:extLst>
            </p:cNvPr>
            <p:cNvSpPr/>
            <p:nvPr/>
          </p:nvSpPr>
          <p:spPr>
            <a:xfrm>
              <a:off x="440436" y="3353652"/>
              <a:ext cx="647700" cy="647700"/>
            </a:xfrm>
            <a:prstGeom prst="ellipse">
              <a:avLst/>
            </a:prstGeom>
            <a:solidFill>
              <a:srgbClr val="005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39505B6-6A21-4677-A7F1-964BC9F1E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8168" y="3472714"/>
              <a:ext cx="369096" cy="382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0383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BMCD_Internal_Wide.potx [Read-Only]" id="{A32BD454-723D-4997-835B-FC40231AD04D}" vid="{ACE10C72-BBD7-4AF5-A867-6E86A15544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BMCD_Internal_Wide.potx [Read-Only]" id="{A32BD454-723D-4997-835B-FC40231AD04D}" vid="{6C695895-8D25-4E1D-A2D7-A59F6C5053CE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BMCD_Internal_Wide.potx [Read-Only]" id="{A32BD454-723D-4997-835B-FC40231AD04D}" vid="{B916FEEF-E6D3-401E-A518-3B19211115FD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BMCD_Internal_Wide.potx [Read-Only]" id="{A32BD454-723D-4997-835B-FC40231AD04D}" vid="{623CC276-0FB0-480C-967F-B369EE664BC1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BMCD_Internal_Wide.potx [Read-Only]" id="{A32BD454-723D-4997-835B-FC40231AD04D}" vid="{4D1AF15E-A954-4EEA-B76A-5269811FF87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262229a-d276-4d87-a0de-f9a9d494c0f4" ContentTypeId="0x01010010389FB39A87EB46823449C5638A757D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ranet Publish Files" ma:contentTypeID="0x01010010389FB39A87EB46823449C5638A757D0089ABBAFC9700FC4CBC6E126DE0294243" ma:contentTypeVersion="9" ma:contentTypeDescription="Used to display operational site content in correct web parts on department presence pages." ma:contentTypeScope="" ma:versionID="487fc6cedcea37b9a1d2a1704d021c1d">
  <xsd:schema xmlns:xsd="http://www.w3.org/2001/XMLSchema" xmlns:xs="http://www.w3.org/2001/XMLSchema" xmlns:p="http://schemas.microsoft.com/office/2006/metadata/properties" xmlns:ns2="c2eb276d-b517-4d69-a1dc-4858282838e3" targetNamespace="http://schemas.microsoft.com/office/2006/metadata/properties" ma:root="true" ma:fieldsID="b99130627d8536e0f866cb371a9ca24c" ns2:_="">
    <xsd:import namespace="c2eb276d-b517-4d69-a1dc-4858282838e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od1c0ca754ae4b4c995814f321b9d0c8" minOccurs="0"/>
                <xsd:element ref="ns2:c6410064904c4586a87da4e3a1250bf2" minOccurs="0"/>
                <xsd:element ref="ns2:e7f6332d6f77495ab3eb749b70e23e2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b276d-b517-4d69-a1dc-4858282838e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1b31c835-66c9-489b-8360-18167c3bc802}" ma:internalName="TaxCatchAll" ma:showField="CatchAllData" ma:web="bb207271-0d5e-4271-87b0-2972c45e9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1b31c835-66c9-489b-8360-18167c3bc802}" ma:internalName="TaxCatchAllLabel" ma:readOnly="true" ma:showField="CatchAllDataLabel" ma:web="bb207271-0d5e-4271-87b0-2972c45e9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d1c0ca754ae4b4c995814f321b9d0c8" ma:index="10" nillable="true" ma:taxonomy="true" ma:internalName="od1c0ca754ae4b4c995814f321b9d0c8" ma:taxonomyFieldName="Heading" ma:displayName="Heading" ma:readOnly="false" ma:default="" ma:fieldId="{8d1c0ca7-54ae-4b4c-9958-14f321b9d0c8}" ma:sspId="7262229a-d276-4d87-a0de-f9a9d494c0f4" ma:termSetId="c95184f5-47db-4c45-a6d1-e1134a2a2d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410064904c4586a87da4e3a1250bf2" ma:index="12" nillable="true" ma:taxonomy="true" ma:internalName="c6410064904c4586a87da4e3a1250bf2" ma:taxonomyFieldName="Sub_x002d_heading" ma:displayName="Sub-heading" ma:default="" ma:fieldId="{c6410064-904c-4586-a87d-a4e3a1250bf2}" ma:sspId="7262229a-d276-4d87-a0de-f9a9d494c0f4" ma:termSetId="676f972c-100f-4698-9c3e-9d0b0ccaf2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f6332d6f77495ab3eb749b70e23e24" ma:index="14" ma:taxonomy="true" ma:internalName="e7f6332d6f77495ab3eb749b70e23e24" ma:taxonomyFieldName="Department_x0020_Name" ma:displayName="Department Name" ma:readOnly="false" ma:default="" ma:fieldId="{e7f6332d-6f77-495a-b3eb-749b70e23e24}" ma:sspId="7262229a-d276-4d87-a0de-f9a9d494c0f4" ma:termSetId="d134f93a-82f8-4bc2-aecd-ca0ac6b21c9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7f6332d6f77495ab3eb749b70e23e24 xmlns="c2eb276d-b517-4d69-a1dc-4858282838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Marketing</TermName>
          <TermId xmlns="http://schemas.microsoft.com/office/infopath/2007/PartnerControls">6bbe31a1-f757-4364-ab78-e3fafd160b43</TermId>
        </TermInfo>
      </Terms>
    </e7f6332d6f77495ab3eb749b70e23e24>
    <c6410064904c4586a87da4e3a1250bf2 xmlns="c2eb276d-b517-4d69-a1dc-4858282838e3">
      <Terms xmlns="http://schemas.microsoft.com/office/infopath/2007/PartnerControls"/>
    </c6410064904c4586a87da4e3a1250bf2>
    <od1c0ca754ae4b4c995814f321b9d0c8 xmlns="c2eb276d-b517-4d69-a1dc-4858282838e3">
      <Terms xmlns="http://schemas.microsoft.com/office/infopath/2007/PartnerControls"/>
    </od1c0ca754ae4b4c995814f321b9d0c8>
    <TaxCatchAll xmlns="c2eb276d-b517-4d69-a1dc-4858282838e3">
      <Value>3</Value>
    </TaxCatchAll>
  </documentManagement>
</p:properties>
</file>

<file path=customXml/itemProps1.xml><?xml version="1.0" encoding="utf-8"?>
<ds:datastoreItem xmlns:ds="http://schemas.openxmlformats.org/officeDocument/2006/customXml" ds:itemID="{67DE3B7C-A9DC-4C70-8E69-38A5A97C7FB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B726D85-6BBC-4B73-8713-7523235A2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b276d-b517-4d69-a1dc-485828283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19847D-D2D9-41C1-9D09-B78D1F89B99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E6189D6-D166-4AA8-B6A1-2B9CF458A33F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2eb276d-b517-4d69-a1dc-4858282838e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v1</Template>
  <TotalTime>1666</TotalTime>
  <Words>409</Words>
  <Application>Microsoft Office PowerPoint</Application>
  <PresentationFormat>Widescreen</PresentationFormat>
  <Paragraphs>125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Wingdings</vt:lpstr>
      <vt:lpstr>1_Office Theme</vt:lpstr>
      <vt:lpstr>Office Theme</vt:lpstr>
      <vt:lpstr>Custom Design</vt:lpstr>
      <vt:lpstr>1_Custom Design</vt:lpstr>
      <vt:lpstr>2_Custom Design</vt:lpstr>
      <vt:lpstr>Gaining Approval of Solid Waste Regulatory Submittals: Lessons Learned in a 35-Year Career</vt:lpstr>
      <vt:lpstr>Introduction</vt:lpstr>
      <vt:lpstr>The Gamut of Needed Solid Waste Approvals</vt:lpstr>
      <vt:lpstr>Potential Perils</vt:lpstr>
      <vt:lpstr>PowerPoint Presentation</vt:lpstr>
      <vt:lpstr>My Approach</vt:lpstr>
      <vt:lpstr>Key Principles (Part 1)</vt:lpstr>
      <vt:lpstr>Key Things to Remember (Part 2)</vt:lpstr>
      <vt:lpstr>Key Things to Remember (Part 3)</vt:lpstr>
      <vt:lpstr>PowerPoint Presentation</vt:lpstr>
      <vt:lpstr>Q&amp;A</vt:lpstr>
      <vt:lpstr>PowerPoint Presentation</vt:lpstr>
    </vt:vector>
  </TitlesOfParts>
  <Company>Burns &amp; McDonnell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Westminster Water Treatment Plant Site Selection June 20, 2017</dc:title>
  <dc:creator>May, Bethany M</dc:creator>
  <cp:lastModifiedBy>Coleman, Bradley A (Brad)</cp:lastModifiedBy>
  <cp:revision>129</cp:revision>
  <dcterms:created xsi:type="dcterms:W3CDTF">2017-06-06T21:49:39Z</dcterms:created>
  <dcterms:modified xsi:type="dcterms:W3CDTF">2021-08-18T14:19:19Z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artment Name">
    <vt:lpwstr>3;#Corporate Marketing|6bbe31a1-f757-4364-ab78-e3fafd160b43</vt:lpwstr>
  </property>
  <property fmtid="{D5CDD505-2E9C-101B-9397-08002B2CF9AE}" pid="3" name="ContentTypeId">
    <vt:lpwstr>0x01010010389FB39A87EB46823449C5638A757D0089ABBAFC9700FC4CBC6E126DE0294243</vt:lpwstr>
  </property>
  <property fmtid="{D5CDD505-2E9C-101B-9397-08002B2CF9AE}" pid="4" name="o353d588a3c848aaa7ae6793546a1cbd">
    <vt:lpwstr/>
  </property>
  <property fmtid="{D5CDD505-2E9C-101B-9397-08002B2CF9AE}" pid="5" name="Material Type">
    <vt:lpwstr/>
  </property>
  <property fmtid="{D5CDD505-2E9C-101B-9397-08002B2CF9AE}" pid="6" name="Heading">
    <vt:lpwstr/>
  </property>
  <property fmtid="{D5CDD505-2E9C-101B-9397-08002B2CF9AE}" pid="7" name="Sub-heading">
    <vt:lpwstr/>
  </property>
</Properties>
</file>