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7" r:id="rId3"/>
  </p:sldMasterIdLst>
  <p:notesMasterIdLst>
    <p:notesMasterId r:id="rId40"/>
  </p:notesMasterIdLst>
  <p:sldIdLst>
    <p:sldId id="256" r:id="rId4"/>
    <p:sldId id="6735" r:id="rId5"/>
    <p:sldId id="1695" r:id="rId6"/>
    <p:sldId id="570" r:id="rId7"/>
    <p:sldId id="355" r:id="rId8"/>
    <p:sldId id="6755" r:id="rId9"/>
    <p:sldId id="6758" r:id="rId10"/>
    <p:sldId id="4162" r:id="rId11"/>
    <p:sldId id="6799" r:id="rId12"/>
    <p:sldId id="4235" r:id="rId13"/>
    <p:sldId id="1680" r:id="rId14"/>
    <p:sldId id="1667" r:id="rId15"/>
    <p:sldId id="6760" r:id="rId16"/>
    <p:sldId id="6759" r:id="rId17"/>
    <p:sldId id="6763" r:id="rId18"/>
    <p:sldId id="6788" r:id="rId19"/>
    <p:sldId id="6789" r:id="rId20"/>
    <p:sldId id="4234" r:id="rId21"/>
    <p:sldId id="6761" r:id="rId22"/>
    <p:sldId id="4236" r:id="rId23"/>
    <p:sldId id="4237" r:id="rId24"/>
    <p:sldId id="4230" r:id="rId25"/>
    <p:sldId id="4232" r:id="rId26"/>
    <p:sldId id="4161" r:id="rId27"/>
    <p:sldId id="4233" r:id="rId28"/>
    <p:sldId id="6762" r:id="rId29"/>
    <p:sldId id="6770" r:id="rId30"/>
    <p:sldId id="6794" r:id="rId31"/>
    <p:sldId id="6771" r:id="rId32"/>
    <p:sldId id="6768" r:id="rId33"/>
    <p:sldId id="6795" r:id="rId34"/>
    <p:sldId id="6772" r:id="rId35"/>
    <p:sldId id="6796" r:id="rId36"/>
    <p:sldId id="6798" r:id="rId37"/>
    <p:sldId id="6757" r:id="rId38"/>
    <p:sldId id="415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A7BB840-6164-4054-A6B9-652C1580FBD6}">
          <p14:sldIdLst>
            <p14:sldId id="256"/>
            <p14:sldId id="6735"/>
            <p14:sldId id="1695"/>
            <p14:sldId id="570"/>
            <p14:sldId id="355"/>
            <p14:sldId id="6755"/>
            <p14:sldId id="6758"/>
            <p14:sldId id="4162"/>
            <p14:sldId id="6799"/>
            <p14:sldId id="4235"/>
            <p14:sldId id="1680"/>
            <p14:sldId id="1667"/>
            <p14:sldId id="6760"/>
            <p14:sldId id="6759"/>
            <p14:sldId id="6763"/>
            <p14:sldId id="6788"/>
            <p14:sldId id="6789"/>
            <p14:sldId id="4234"/>
            <p14:sldId id="6761"/>
            <p14:sldId id="4236"/>
            <p14:sldId id="4237"/>
            <p14:sldId id="4230"/>
            <p14:sldId id="4232"/>
            <p14:sldId id="4161"/>
            <p14:sldId id="4233"/>
            <p14:sldId id="6762"/>
            <p14:sldId id="6770"/>
            <p14:sldId id="6794"/>
            <p14:sldId id="6771"/>
            <p14:sldId id="6768"/>
            <p14:sldId id="6795"/>
            <p14:sldId id="6772"/>
            <p14:sldId id="6796"/>
            <p14:sldId id="6798"/>
            <p14:sldId id="6757"/>
            <p14:sldId id="41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30" autoAdjust="0"/>
    <p:restoredTop sz="94660"/>
  </p:normalViewPr>
  <p:slideViewPr>
    <p:cSldViewPr snapToGrid="0">
      <p:cViewPr varScale="1">
        <p:scale>
          <a:sx n="79" d="100"/>
          <a:sy n="79" d="100"/>
        </p:scale>
        <p:origin x="113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rgbClr val="005862"/>
                </a:solidFill>
                <a:latin typeface="+mn-lt"/>
                <a:ea typeface="+mn-ea"/>
                <a:cs typeface="+mn-cs"/>
              </a:defRPr>
            </a:pPr>
            <a:r>
              <a:rPr lang="en-US" sz="2000" dirty="0">
                <a:solidFill>
                  <a:srgbClr val="005862"/>
                </a:solidFill>
              </a:rPr>
              <a:t>Average Surveyed City Curbside Recycling Performance Data</a:t>
            </a:r>
          </a:p>
        </c:rich>
      </c:tx>
      <c:layout>
        <c:manualLayout>
          <c:xMode val="edge"/>
          <c:yMode val="edge"/>
          <c:x val="0.16212844922430741"/>
          <c:y val="1.6350985718835375E-2"/>
        </c:manualLayout>
      </c:layout>
      <c:overlay val="0"/>
      <c:spPr>
        <a:noFill/>
        <a:ln>
          <a:noFill/>
        </a:ln>
        <a:effectLst/>
      </c:spPr>
    </c:title>
    <c:autoTitleDeleted val="0"/>
    <c:plotArea>
      <c:layout/>
      <c:barChart>
        <c:barDir val="col"/>
        <c:grouping val="clustered"/>
        <c:varyColors val="0"/>
        <c:ser>
          <c:idx val="0"/>
          <c:order val="0"/>
          <c:tx>
            <c:strRef>
              <c:f>LBHH!$C$3</c:f>
              <c:strCache>
                <c:ptCount val="1"/>
                <c:pt idx="0">
                  <c:v>LB/HH/YR</c:v>
                </c:pt>
              </c:strCache>
            </c:strRef>
          </c:tx>
          <c:spPr>
            <a:solidFill>
              <a:srgbClr val="80BE40"/>
            </a:solidFill>
            <a:ln>
              <a:noFill/>
            </a:ln>
            <a:effectLst>
              <a:outerShdw blurRad="57150" dist="19050" dir="5400000" algn="ctr" rotWithShape="0">
                <a:srgbClr val="000000">
                  <a:alpha val="63000"/>
                </a:srgbClr>
              </a:outerShdw>
            </a:effectLst>
          </c:spPr>
          <c:invertIfNegative val="0"/>
          <c:dLbls>
            <c:dLbl>
              <c:idx val="0"/>
              <c:tx>
                <c:rich>
                  <a:bodyPr/>
                  <a:lstStyle/>
                  <a:p>
                    <a:r>
                      <a:rPr lang="en-US" dirty="0"/>
                      <a:t>451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AF1-3647-BEC8-5E9C3269A021}"/>
                </c:ext>
              </c:extLst>
            </c:dLbl>
            <c:dLbl>
              <c:idx val="1"/>
              <c:tx>
                <c:rich>
                  <a:bodyPr/>
                  <a:lstStyle/>
                  <a:p>
                    <a:r>
                      <a:rPr lang="en-US" dirty="0"/>
                      <a:t>360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AF1-3647-BEC8-5E9C3269A021}"/>
                </c:ext>
              </c:extLst>
            </c:dLbl>
            <c:dLbl>
              <c:idx val="2"/>
              <c:tx>
                <c:rich>
                  <a:bodyPr/>
                  <a:lstStyle/>
                  <a:p>
                    <a:r>
                      <a:rPr lang="en-US" dirty="0"/>
                      <a:t>325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AF1-3647-BEC8-5E9C3269A021}"/>
                </c:ext>
              </c:extLst>
            </c:dLbl>
            <c:dLbl>
              <c:idx val="3"/>
              <c:tx>
                <c:rich>
                  <a:bodyPr/>
                  <a:lstStyle/>
                  <a:p>
                    <a:r>
                      <a:rPr lang="en-US" dirty="0"/>
                      <a:t>459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AF1-3647-BEC8-5E9C3269A02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AF1-3647-BEC8-5E9C3269A021}"/>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F1-3647-BEC8-5E9C3269A021}"/>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AF1-3647-BEC8-5E9C3269A021}"/>
                </c:ext>
              </c:extLst>
            </c:dLbl>
            <c:spPr>
              <a:noFill/>
              <a:ln>
                <a:noFill/>
              </a:ln>
              <a:effectLst/>
            </c:spPr>
            <c:txPr>
              <a:bodyPr rot="0" spcFirstLastPara="1" vertOverflow="ellipsis" vert="horz" wrap="square" anchor="ctr" anchorCtr="1"/>
              <a:lstStyle/>
              <a:p>
                <a:pPr>
                  <a:defRPr sz="2400" b="1" i="0" u="none" strike="noStrike" kern="1200" baseline="0">
                    <a:solidFill>
                      <a:srgbClr val="2F6F7A"/>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LBHH!$D$2:$G$2</c:f>
              <c:strCache>
                <c:ptCount val="4"/>
                <c:pt idx="0">
                  <c:v>Combo</c:v>
                </c:pt>
                <c:pt idx="1">
                  <c:v>Bins</c:v>
                </c:pt>
                <c:pt idx="2">
                  <c:v>Bags</c:v>
                </c:pt>
                <c:pt idx="3">
                  <c:v>Carts</c:v>
                </c:pt>
              </c:strCache>
            </c:strRef>
          </c:cat>
          <c:val>
            <c:numRef>
              <c:f>LBHH!$D$3:$G$3</c:f>
              <c:numCache>
                <c:formatCode>_(* #,##0_);_(* \(#,##0\);_(* "-"??_);_(@_)</c:formatCode>
                <c:ptCount val="4"/>
                <c:pt idx="0">
                  <c:v>357</c:v>
                </c:pt>
                <c:pt idx="1">
                  <c:v>271</c:v>
                </c:pt>
                <c:pt idx="2">
                  <c:v>246</c:v>
                </c:pt>
                <c:pt idx="3">
                  <c:v>389</c:v>
                </c:pt>
              </c:numCache>
            </c:numRef>
          </c:val>
          <c:extLst>
            <c:ext xmlns:c16="http://schemas.microsoft.com/office/drawing/2014/chart" uri="{C3380CC4-5D6E-409C-BE32-E72D297353CC}">
              <c16:uniqueId val="{00000007-0AF1-3647-BEC8-5E9C3269A021}"/>
            </c:ext>
          </c:extLst>
        </c:ser>
        <c:dLbls>
          <c:showLegendKey val="0"/>
          <c:showVal val="0"/>
          <c:showCatName val="0"/>
          <c:showSerName val="0"/>
          <c:showPercent val="0"/>
          <c:showBubbleSize val="0"/>
        </c:dLbls>
        <c:gapWidth val="150"/>
        <c:axId val="1108006928"/>
        <c:axId val="1037667616"/>
      </c:barChart>
      <c:catAx>
        <c:axId val="11080069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2F6F7A"/>
                </a:solidFill>
                <a:latin typeface="Calibri" panose="020F0502020204030204" pitchFamily="34" charset="0"/>
                <a:ea typeface="+mn-ea"/>
                <a:cs typeface="+mn-cs"/>
              </a:defRPr>
            </a:pPr>
            <a:endParaRPr lang="en-US"/>
          </a:p>
        </c:txPr>
        <c:crossAx val="1037667616"/>
        <c:crosses val="autoZero"/>
        <c:auto val="1"/>
        <c:lblAlgn val="ctr"/>
        <c:lblOffset val="100"/>
        <c:noMultiLvlLbl val="0"/>
      </c:catAx>
      <c:valAx>
        <c:axId val="1037667616"/>
        <c:scaling>
          <c:orientation val="minMax"/>
        </c:scaling>
        <c:delete val="0"/>
        <c:axPos val="l"/>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rgbClr val="2F6F7A"/>
                </a:solidFill>
                <a:latin typeface="+mn-lt"/>
                <a:ea typeface="+mn-ea"/>
                <a:cs typeface="+mn-cs"/>
              </a:defRPr>
            </a:pPr>
            <a:endParaRPr lang="en-US"/>
          </a:p>
        </c:txPr>
        <c:crossAx val="1108006928"/>
        <c:crosses val="autoZero"/>
        <c:crossBetween val="between"/>
      </c:valAx>
      <c:spPr>
        <a:noFill/>
        <a:ln w="25400">
          <a:noFill/>
        </a:ln>
        <a:effectLst/>
      </c:spPr>
    </c:plotArea>
    <c:legend>
      <c:legendPos val="b"/>
      <c:legendEntry>
        <c:idx val="0"/>
        <c:txPr>
          <a:bodyPr rot="0" spcFirstLastPara="1" vertOverflow="ellipsis" vert="horz" wrap="square" anchor="ctr" anchorCtr="1"/>
          <a:lstStyle/>
          <a:p>
            <a:pPr>
              <a:defRPr sz="1800" b="0" i="0" u="none" strike="noStrike" kern="1200" baseline="0">
                <a:solidFill>
                  <a:srgbClr val="2F6F7A"/>
                </a:solidFill>
                <a:latin typeface="Calibri" panose="020F0502020204030204" pitchFamily="34"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50" b="0" i="0" u="none" strike="noStrike" kern="1200" baseline="0">
              <a:solidFill>
                <a:srgbClr val="2F6F7A"/>
              </a:solidFill>
              <a:latin typeface="Calibri" panose="020F0502020204030204" pitchFamily="34" charset="0"/>
              <a:ea typeface="+mn-ea"/>
              <a:cs typeface="+mn-cs"/>
            </a:defRPr>
          </a:pPr>
          <a:endParaRPr lang="en-US"/>
        </a:p>
      </c:txPr>
    </c:legend>
    <c:plotVisOnly val="1"/>
    <c:dispBlanksAs val="gap"/>
    <c:showDLblsOverMax val="0"/>
  </c:chart>
  <c:spPr>
    <a:solidFill>
      <a:sysClr val="window" lastClr="FFFFFF"/>
    </a:solidFill>
    <a:ln w="9525" cap="flat" cmpd="sng" algn="ctr">
      <a:noFill/>
      <a:round/>
    </a:ln>
    <a:effectLst/>
  </c:spPr>
  <c:txPr>
    <a:bodyPr/>
    <a:lstStyle/>
    <a:p>
      <a:pPr>
        <a:defRPr>
          <a:solidFill>
            <a:srgbClr val="2F6F7A"/>
          </a:solidFil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C420E-0EDA-4BE3-927A-A90C21C354D9}"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C8D194-6796-4F30-A501-D42218268966}" type="slidenum">
              <a:rPr lang="en-US" smtClean="0"/>
              <a:t>‹#›</a:t>
            </a:fld>
            <a:endParaRPr lang="en-US"/>
          </a:p>
        </p:txBody>
      </p:sp>
    </p:spTree>
    <p:extLst>
      <p:ext uri="{BB962C8B-B14F-4D97-AF65-F5344CB8AC3E}">
        <p14:creationId xmlns:p14="http://schemas.microsoft.com/office/powerpoint/2010/main" val="52429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that I’ll be talking about</a:t>
            </a:r>
          </a:p>
        </p:txBody>
      </p:sp>
      <p:sp>
        <p:nvSpPr>
          <p:cNvPr id="4" name="Slide Number Placeholder 3"/>
          <p:cNvSpPr>
            <a:spLocks noGrp="1"/>
          </p:cNvSpPr>
          <p:nvPr>
            <p:ph type="sldNum" sz="quarter" idx="5"/>
          </p:nvPr>
        </p:nvSpPr>
        <p:spPr/>
        <p:txBody>
          <a:bodyPr/>
          <a:lstStyle/>
          <a:p>
            <a:fld id="{6BC8D194-6796-4F30-A501-D42218268966}" type="slidenum">
              <a:rPr lang="en-US" smtClean="0"/>
              <a:t>1</a:t>
            </a:fld>
            <a:endParaRPr lang="en-US"/>
          </a:p>
        </p:txBody>
      </p:sp>
    </p:spTree>
    <p:extLst>
      <p:ext uri="{BB962C8B-B14F-4D97-AF65-F5344CB8AC3E}">
        <p14:creationId xmlns:p14="http://schemas.microsoft.com/office/powerpoint/2010/main" val="1492738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40" rtl="0" eaLnBrk="1" fontAlgn="auto" latinLnBrk="0" hangingPunct="1">
              <a:lnSpc>
                <a:spcPct val="100000"/>
              </a:lnSpc>
              <a:spcBef>
                <a:spcPts val="0"/>
              </a:spcBef>
              <a:spcAft>
                <a:spcPts val="0"/>
              </a:spcAft>
              <a:buClrTx/>
              <a:buSzTx/>
              <a:buFontTx/>
              <a:buNone/>
              <a:tabLst/>
              <a:defRPr/>
            </a:pPr>
            <a:fld id="{462FA1E1-F78B-4181-9ECC-E351CC1FA0F7}" type="slidenum">
              <a:rPr kumimoji="0" lang="en-US" sz="1200" b="0" i="0" u="none" strike="noStrike" kern="1200" cap="none" spc="0" normalizeH="0" baseline="0" noProof="0" smtClean="0">
                <a:ln>
                  <a:noFill/>
                </a:ln>
                <a:solidFill>
                  <a:prstClr val="black"/>
                </a:solidFill>
                <a:effectLst/>
                <a:uLnTx/>
                <a:uFillTx/>
                <a:latin typeface="Century Gothic Regular" charset="0"/>
                <a:ea typeface="+mn-ea"/>
                <a:cs typeface="+mn-cs"/>
              </a:rPr>
              <a:pPr marL="0" marR="0" lvl="0" indent="0" algn="r" defTabSz="91434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entury Gothic Regular" charset="0"/>
              <a:ea typeface="+mn-ea"/>
              <a:cs typeface="+mn-cs"/>
            </a:endParaRPr>
          </a:p>
        </p:txBody>
      </p:sp>
    </p:spTree>
    <p:extLst>
      <p:ext uri="{BB962C8B-B14F-4D97-AF65-F5344CB8AC3E}">
        <p14:creationId xmlns:p14="http://schemas.microsoft.com/office/powerpoint/2010/main" val="2426563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9EC81-746A-4D9B-AF6C-8828BA825083}" type="slidenum">
              <a:rPr lang="en-US" smtClean="0"/>
              <a:t>13</a:t>
            </a:fld>
            <a:endParaRPr lang="en-US"/>
          </a:p>
        </p:txBody>
      </p:sp>
    </p:spTree>
    <p:extLst>
      <p:ext uri="{BB962C8B-B14F-4D97-AF65-F5344CB8AC3E}">
        <p14:creationId xmlns:p14="http://schemas.microsoft.com/office/powerpoint/2010/main" val="3600692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9EC81-746A-4D9B-AF6C-8828BA825083}" type="slidenum">
              <a:rPr lang="en-US" smtClean="0"/>
              <a:t>15</a:t>
            </a:fld>
            <a:endParaRPr lang="en-US"/>
          </a:p>
        </p:txBody>
      </p:sp>
    </p:spTree>
    <p:extLst>
      <p:ext uri="{BB962C8B-B14F-4D97-AF65-F5344CB8AC3E}">
        <p14:creationId xmlns:p14="http://schemas.microsoft.com/office/powerpoint/2010/main" val="4013001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9EC81-746A-4D9B-AF6C-8828BA825083}" type="slidenum">
              <a:rPr lang="en-US" smtClean="0"/>
              <a:t>16</a:t>
            </a:fld>
            <a:endParaRPr lang="en-US"/>
          </a:p>
        </p:txBody>
      </p:sp>
    </p:spTree>
    <p:extLst>
      <p:ext uri="{BB962C8B-B14F-4D97-AF65-F5344CB8AC3E}">
        <p14:creationId xmlns:p14="http://schemas.microsoft.com/office/powerpoint/2010/main" val="2294630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9EC81-746A-4D9B-AF6C-8828BA825083}" type="slidenum">
              <a:rPr lang="en-US" smtClean="0"/>
              <a:t>17</a:t>
            </a:fld>
            <a:endParaRPr lang="en-US"/>
          </a:p>
        </p:txBody>
      </p:sp>
    </p:spTree>
    <p:extLst>
      <p:ext uri="{BB962C8B-B14F-4D97-AF65-F5344CB8AC3E}">
        <p14:creationId xmlns:p14="http://schemas.microsoft.com/office/powerpoint/2010/main" val="3854290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Michigan – can actually cover full cost of carts</a:t>
            </a:r>
          </a:p>
          <a:p>
            <a:r>
              <a:rPr lang="en-US" dirty="0"/>
              <a:t>Other co-grants in NY, MA, NC, IN</a:t>
            </a:r>
          </a:p>
        </p:txBody>
      </p:sp>
      <p:sp>
        <p:nvSpPr>
          <p:cNvPr id="4" name="Slide Number Placeholder 3"/>
          <p:cNvSpPr>
            <a:spLocks noGrp="1"/>
          </p:cNvSpPr>
          <p:nvPr>
            <p:ph type="sldNum" sz="quarter" idx="5"/>
          </p:nvPr>
        </p:nvSpPr>
        <p:spPr/>
        <p:txBody>
          <a:bodyPr/>
          <a:lstStyle/>
          <a:p>
            <a:fld id="{CD49EC81-746A-4D9B-AF6C-8828BA825083}" type="slidenum">
              <a:rPr lang="en-US" smtClean="0"/>
              <a:t>18</a:t>
            </a:fld>
            <a:endParaRPr lang="en-US"/>
          </a:p>
        </p:txBody>
      </p:sp>
    </p:spTree>
    <p:extLst>
      <p:ext uri="{BB962C8B-B14F-4D97-AF65-F5344CB8AC3E}">
        <p14:creationId xmlns:p14="http://schemas.microsoft.com/office/powerpoint/2010/main" val="3336839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9EC81-746A-4D9B-AF6C-8828BA825083}" type="slidenum">
              <a:rPr lang="en-US" smtClean="0"/>
              <a:t>20</a:t>
            </a:fld>
            <a:endParaRPr lang="en-US"/>
          </a:p>
        </p:txBody>
      </p:sp>
    </p:spTree>
    <p:extLst>
      <p:ext uri="{BB962C8B-B14F-4D97-AF65-F5344CB8AC3E}">
        <p14:creationId xmlns:p14="http://schemas.microsoft.com/office/powerpoint/2010/main" val="3465982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9EC81-746A-4D9B-AF6C-8828BA825083}" type="slidenum">
              <a:rPr lang="en-US" smtClean="0"/>
              <a:t>21</a:t>
            </a:fld>
            <a:endParaRPr lang="en-US"/>
          </a:p>
        </p:txBody>
      </p:sp>
    </p:spTree>
    <p:extLst>
      <p:ext uri="{BB962C8B-B14F-4D97-AF65-F5344CB8AC3E}">
        <p14:creationId xmlns:p14="http://schemas.microsoft.com/office/powerpoint/2010/main" val="3820063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7EB8A-ADB1-4B41-ABAA-23F2EE01A419}" type="slidenum">
              <a:rPr lang="en-US" smtClean="0"/>
              <a:pPr/>
              <a:t>22</a:t>
            </a:fld>
            <a:endParaRPr lang="en-US" dirty="0"/>
          </a:p>
        </p:txBody>
      </p:sp>
    </p:spTree>
    <p:extLst>
      <p:ext uri="{BB962C8B-B14F-4D97-AF65-F5344CB8AC3E}">
        <p14:creationId xmlns:p14="http://schemas.microsoft.com/office/powerpoint/2010/main" val="3022029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7EB8A-ADB1-4B41-ABAA-23F2EE01A419}" type="slidenum">
              <a:rPr lang="en-US" smtClean="0"/>
              <a:pPr/>
              <a:t>23</a:t>
            </a:fld>
            <a:endParaRPr lang="en-US" dirty="0"/>
          </a:p>
        </p:txBody>
      </p:sp>
    </p:spTree>
    <p:extLst>
      <p:ext uri="{BB962C8B-B14F-4D97-AF65-F5344CB8AC3E}">
        <p14:creationId xmlns:p14="http://schemas.microsoft.com/office/powerpoint/2010/main" val="302202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honest about intentions – why our funders give to us  / why I am presenting in Wyoming. </a:t>
            </a:r>
            <a:br>
              <a:rPr lang="en-US" dirty="0"/>
            </a:br>
            <a:r>
              <a:rPr lang="en-US" dirty="0"/>
              <a:t>Funders want packaging in the circular economy // I want grants to communities</a:t>
            </a:r>
          </a:p>
        </p:txBody>
      </p:sp>
      <p:sp>
        <p:nvSpPr>
          <p:cNvPr id="4" name="Slide Number Placeholder 3"/>
          <p:cNvSpPr>
            <a:spLocks noGrp="1"/>
          </p:cNvSpPr>
          <p:nvPr>
            <p:ph type="sldNum" sz="quarter" idx="5"/>
          </p:nvPr>
        </p:nvSpPr>
        <p:spPr/>
        <p:txBody>
          <a:bodyPr/>
          <a:lstStyle/>
          <a:p>
            <a:fld id="{6BC8D194-6796-4F30-A501-D42218268966}" type="slidenum">
              <a:rPr lang="en-US" smtClean="0"/>
              <a:t>2</a:t>
            </a:fld>
            <a:endParaRPr lang="en-US"/>
          </a:p>
        </p:txBody>
      </p:sp>
    </p:spTree>
    <p:extLst>
      <p:ext uri="{BB962C8B-B14F-4D97-AF65-F5344CB8AC3E}">
        <p14:creationId xmlns:p14="http://schemas.microsoft.com/office/powerpoint/2010/main" val="904773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7EB8A-ADB1-4B41-ABAA-23F2EE01A419}" type="slidenum">
              <a:rPr lang="en-US" smtClean="0"/>
              <a:pPr/>
              <a:t>24</a:t>
            </a:fld>
            <a:endParaRPr lang="en-US" dirty="0"/>
          </a:p>
        </p:txBody>
      </p:sp>
    </p:spTree>
    <p:extLst>
      <p:ext uri="{BB962C8B-B14F-4D97-AF65-F5344CB8AC3E}">
        <p14:creationId xmlns:p14="http://schemas.microsoft.com/office/powerpoint/2010/main" val="3022029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9EC81-746A-4D9B-AF6C-8828BA825083}" type="slidenum">
              <a:rPr lang="en-US" smtClean="0"/>
              <a:t>25</a:t>
            </a:fld>
            <a:endParaRPr lang="en-US"/>
          </a:p>
        </p:txBody>
      </p:sp>
    </p:spTree>
    <p:extLst>
      <p:ext uri="{BB962C8B-B14F-4D97-AF65-F5344CB8AC3E}">
        <p14:creationId xmlns:p14="http://schemas.microsoft.com/office/powerpoint/2010/main" val="3755079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76D621-F55D-48F8-81E1-F0C2E14CFF98}" type="slidenum">
              <a:rPr lang="en-US" smtClean="0"/>
              <a:t>28</a:t>
            </a:fld>
            <a:endParaRPr lang="en-US"/>
          </a:p>
        </p:txBody>
      </p:sp>
    </p:spTree>
    <p:extLst>
      <p:ext uri="{BB962C8B-B14F-4D97-AF65-F5344CB8AC3E}">
        <p14:creationId xmlns:p14="http://schemas.microsoft.com/office/powerpoint/2010/main" val="211396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NCDEQ and TRP’s goals are aligned and we both understood clearly our objectives making this a good partnership from the beginning.  NCDEQ has strong experience and fully capability with capacity to carry out the goals and objectives of the project. NC has full administration of the grant so very light lift and little technical assistance needed from TRP side.  100% pass through of funds to the communities.  </a:t>
            </a:r>
          </a:p>
        </p:txBody>
      </p:sp>
      <p:sp>
        <p:nvSpPr>
          <p:cNvPr id="4" name="Slide Number Placeholder 3"/>
          <p:cNvSpPr>
            <a:spLocks noGrp="1"/>
          </p:cNvSpPr>
          <p:nvPr>
            <p:ph type="sldNum" sz="quarter" idx="5"/>
          </p:nvPr>
        </p:nvSpPr>
        <p:spPr/>
        <p:txBody>
          <a:bodyPr/>
          <a:lstStyle/>
          <a:p>
            <a:fld id="{9E76D621-F55D-48F8-81E1-F0C2E14CFF98}" type="slidenum">
              <a:rPr lang="en-US" smtClean="0"/>
              <a:t>32</a:t>
            </a:fld>
            <a:endParaRPr lang="en-US"/>
          </a:p>
        </p:txBody>
      </p:sp>
    </p:spTree>
    <p:extLst>
      <p:ext uri="{BB962C8B-B14F-4D97-AF65-F5344CB8AC3E}">
        <p14:creationId xmlns:p14="http://schemas.microsoft.com/office/powerpoint/2010/main" val="2368443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Michigan – can actually cover full cost of carts</a:t>
            </a:r>
          </a:p>
          <a:p>
            <a:r>
              <a:rPr lang="en-US" dirty="0"/>
              <a:t>Other co-grants in NY, MA, NC, IN</a:t>
            </a:r>
          </a:p>
        </p:txBody>
      </p:sp>
      <p:sp>
        <p:nvSpPr>
          <p:cNvPr id="4" name="Slide Number Placeholder 3"/>
          <p:cNvSpPr>
            <a:spLocks noGrp="1"/>
          </p:cNvSpPr>
          <p:nvPr>
            <p:ph type="sldNum" sz="quarter" idx="5"/>
          </p:nvPr>
        </p:nvSpPr>
        <p:spPr/>
        <p:txBody>
          <a:bodyPr/>
          <a:lstStyle/>
          <a:p>
            <a:fld id="{CD49EC81-746A-4D9B-AF6C-8828BA825083}" type="slidenum">
              <a:rPr lang="en-US" smtClean="0"/>
              <a:t>33</a:t>
            </a:fld>
            <a:endParaRPr lang="en-US"/>
          </a:p>
        </p:txBody>
      </p:sp>
    </p:spTree>
    <p:extLst>
      <p:ext uri="{BB962C8B-B14F-4D97-AF65-F5344CB8AC3E}">
        <p14:creationId xmlns:p14="http://schemas.microsoft.com/office/powerpoint/2010/main" val="2895173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Michigan – can actually cover full cost of carts</a:t>
            </a:r>
          </a:p>
          <a:p>
            <a:r>
              <a:rPr lang="en-US" dirty="0"/>
              <a:t>Other co-grants in NY, MA, NC, IN</a:t>
            </a:r>
          </a:p>
        </p:txBody>
      </p:sp>
      <p:sp>
        <p:nvSpPr>
          <p:cNvPr id="4" name="Slide Number Placeholder 3"/>
          <p:cNvSpPr>
            <a:spLocks noGrp="1"/>
          </p:cNvSpPr>
          <p:nvPr>
            <p:ph type="sldNum" sz="quarter" idx="5"/>
          </p:nvPr>
        </p:nvSpPr>
        <p:spPr/>
        <p:txBody>
          <a:bodyPr/>
          <a:lstStyle/>
          <a:p>
            <a:fld id="{CD49EC81-746A-4D9B-AF6C-8828BA825083}" type="slidenum">
              <a:rPr lang="en-US" smtClean="0"/>
              <a:t>34</a:t>
            </a:fld>
            <a:endParaRPr lang="en-US"/>
          </a:p>
        </p:txBody>
      </p:sp>
    </p:spTree>
    <p:extLst>
      <p:ext uri="{BB962C8B-B14F-4D97-AF65-F5344CB8AC3E}">
        <p14:creationId xmlns:p14="http://schemas.microsoft.com/office/powerpoint/2010/main" val="204264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FA1E1-F78B-4181-9ECC-E351CC1FA0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167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goal. Make it as easy for all Americans to recycle something properly as it is to throw it away.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that mean?  We put private dollars to work in communities by investing in infrastructure like recycling carts and recycling trucks. We empower strong peer-to-peer networks to share and learn from each other to drive change. We conduct research to understand the challenges in the current system and help develop technical solutions. And, we provide proven residential education to make recycling systems run better, decrease contamination and increase participation – making it easier for residents to recycle more and recycle better. </a:t>
            </a:r>
          </a:p>
        </p:txBody>
      </p:sp>
      <p:sp>
        <p:nvSpPr>
          <p:cNvPr id="4" name="Slide Number Placeholder 3"/>
          <p:cNvSpPr>
            <a:spLocks noGrp="1"/>
          </p:cNvSpPr>
          <p:nvPr>
            <p:ph type="sldNum" sz="quarter" idx="5"/>
          </p:nvPr>
        </p:nvSpPr>
        <p:spPr/>
        <p:txBody>
          <a:bodyPr/>
          <a:lstStyle/>
          <a:p>
            <a:fld id="{89CC79DA-FB14-4FF1-BD10-02A72723BAEC}" type="slidenum">
              <a:rPr lang="en-US" smtClean="0"/>
              <a:t>5</a:t>
            </a:fld>
            <a:endParaRPr lang="en-US" dirty="0"/>
          </a:p>
        </p:txBody>
      </p:sp>
    </p:spTree>
    <p:extLst>
      <p:ext uri="{BB962C8B-B14F-4D97-AF65-F5344CB8AC3E}">
        <p14:creationId xmlns:p14="http://schemas.microsoft.com/office/powerpoint/2010/main" val="4187919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2022 Impact Report was released last week. </a:t>
            </a:r>
          </a:p>
        </p:txBody>
      </p:sp>
      <p:sp>
        <p:nvSpPr>
          <p:cNvPr id="4" name="Slide Number Placeholder 3"/>
          <p:cNvSpPr>
            <a:spLocks noGrp="1"/>
          </p:cNvSpPr>
          <p:nvPr>
            <p:ph type="sldNum" sz="quarter" idx="5"/>
          </p:nvPr>
        </p:nvSpPr>
        <p:spPr/>
        <p:txBody>
          <a:bodyPr/>
          <a:lstStyle/>
          <a:p>
            <a:fld id="{4C17EB8A-ADB1-4B41-ABAA-23F2EE01A419}" type="slidenum">
              <a:rPr lang="en-US" smtClean="0"/>
              <a:pPr/>
              <a:t>6</a:t>
            </a:fld>
            <a:endParaRPr lang="en-US" dirty="0"/>
          </a:p>
        </p:txBody>
      </p:sp>
    </p:spTree>
    <p:extLst>
      <p:ext uri="{BB962C8B-B14F-4D97-AF65-F5344CB8AC3E}">
        <p14:creationId xmlns:p14="http://schemas.microsoft.com/office/powerpoint/2010/main" val="249328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anyone in the room if they are interested in pursuing carts in advance</a:t>
            </a:r>
          </a:p>
        </p:txBody>
      </p:sp>
      <p:sp>
        <p:nvSpPr>
          <p:cNvPr id="4" name="Slide Number Placeholder 3"/>
          <p:cNvSpPr>
            <a:spLocks noGrp="1"/>
          </p:cNvSpPr>
          <p:nvPr>
            <p:ph type="sldNum" sz="quarter" idx="5"/>
          </p:nvPr>
        </p:nvSpPr>
        <p:spPr/>
        <p:txBody>
          <a:bodyPr/>
          <a:lstStyle/>
          <a:p>
            <a:fld id="{6BC8D194-6796-4F30-A501-D42218268966}" type="slidenum">
              <a:rPr lang="en-US" smtClean="0"/>
              <a:t>7</a:t>
            </a:fld>
            <a:endParaRPr lang="en-US"/>
          </a:p>
        </p:txBody>
      </p:sp>
    </p:spTree>
    <p:extLst>
      <p:ext uri="{BB962C8B-B14F-4D97-AF65-F5344CB8AC3E}">
        <p14:creationId xmlns:p14="http://schemas.microsoft.com/office/powerpoint/2010/main" val="2079575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9EC81-746A-4D9B-AF6C-8828BA825083}" type="slidenum">
              <a:rPr lang="en-US" smtClean="0"/>
              <a:t>8</a:t>
            </a:fld>
            <a:endParaRPr lang="en-US"/>
          </a:p>
        </p:txBody>
      </p:sp>
    </p:spTree>
    <p:extLst>
      <p:ext uri="{BB962C8B-B14F-4D97-AF65-F5344CB8AC3E}">
        <p14:creationId xmlns:p14="http://schemas.microsoft.com/office/powerpoint/2010/main" val="1750740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9EC81-746A-4D9B-AF6C-8828BA825083}" type="slidenum">
              <a:rPr lang="en-US" smtClean="0"/>
              <a:t>9</a:t>
            </a:fld>
            <a:endParaRPr lang="en-US"/>
          </a:p>
        </p:txBody>
      </p:sp>
    </p:spTree>
    <p:extLst>
      <p:ext uri="{BB962C8B-B14F-4D97-AF65-F5344CB8AC3E}">
        <p14:creationId xmlns:p14="http://schemas.microsoft.com/office/powerpoint/2010/main" val="246230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9EC81-746A-4D9B-AF6C-8828BA825083}" type="slidenum">
              <a:rPr lang="en-US" smtClean="0"/>
              <a:t>10</a:t>
            </a:fld>
            <a:endParaRPr lang="en-US"/>
          </a:p>
        </p:txBody>
      </p:sp>
    </p:spTree>
    <p:extLst>
      <p:ext uri="{BB962C8B-B14F-4D97-AF65-F5344CB8AC3E}">
        <p14:creationId xmlns:p14="http://schemas.microsoft.com/office/powerpoint/2010/main" val="1430653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08454-F9DC-7646-93F0-A397FEFCCABB}" type="datetime1">
              <a:rPr lang="en-US" smtClean="0"/>
              <a:pPr/>
              <a:t>8/23/2022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E892AB5-C4DB-AD46-B1A0-054C1AD2A4FD}" type="slidenum">
              <a:rPr lang="en-US" smtClean="0"/>
              <a:pPr/>
              <a:t>‹#›</a:t>
            </a:fld>
            <a:endParaRPr lang="en-US" dirty="0"/>
          </a:p>
        </p:txBody>
      </p:sp>
    </p:spTree>
    <p:extLst>
      <p:ext uri="{BB962C8B-B14F-4D97-AF65-F5344CB8AC3E}">
        <p14:creationId xmlns:p14="http://schemas.microsoft.com/office/powerpoint/2010/main" val="1767094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0205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892AB5-C4DB-AD46-B1A0-054C1AD2A4FD}" type="slidenum">
              <a:rPr lang="en-US" smtClean="0"/>
              <a:pPr/>
              <a:t>‹#›</a:t>
            </a:fld>
            <a:endParaRPr lang="en-US" dirty="0"/>
          </a:p>
        </p:txBody>
      </p:sp>
    </p:spTree>
    <p:extLst>
      <p:ext uri="{BB962C8B-B14F-4D97-AF65-F5344CB8AC3E}">
        <p14:creationId xmlns:p14="http://schemas.microsoft.com/office/powerpoint/2010/main" val="101043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ide Titl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EFEFE22-65A4-1F45-B492-4319DFF7DEDD}"/>
              </a:ext>
            </a:extLst>
          </p:cNvPr>
          <p:cNvSpPr>
            <a:spLocks noGrp="1"/>
          </p:cNvSpPr>
          <p:nvPr>
            <p:ph type="title" hasCustomPrompt="1"/>
          </p:nvPr>
        </p:nvSpPr>
        <p:spPr>
          <a:xfrm>
            <a:off x="594360" y="457200"/>
            <a:ext cx="11000232" cy="535531"/>
          </a:xfrm>
          <a:prstGeom prst="rect">
            <a:avLst/>
          </a:prstGeom>
        </p:spPr>
        <p:txBody>
          <a:bodyPr vert="horz" wrap="square" lIns="91440" tIns="45720" rIns="91440" bIns="45720" rtlCol="0" anchor="ctr">
            <a:spAutoFit/>
          </a:bodyPr>
          <a:lstStyle>
            <a:lvl1pPr>
              <a:defRPr sz="3200" b="1">
                <a:solidFill>
                  <a:schemeClr val="tx2"/>
                </a:solidFill>
              </a:defRPr>
            </a:lvl1pPr>
          </a:lstStyle>
          <a:p>
            <a:r>
              <a:rPr lang="en-US" dirty="0"/>
              <a:t>Slide title</a:t>
            </a:r>
          </a:p>
        </p:txBody>
      </p:sp>
      <p:sp>
        <p:nvSpPr>
          <p:cNvPr id="6" name="Text Placeholder 5">
            <a:extLst>
              <a:ext uri="{FF2B5EF4-FFF2-40B4-BE49-F238E27FC236}">
                <a16:creationId xmlns:a16="http://schemas.microsoft.com/office/drawing/2014/main" id="{98C8963A-ACFA-E542-B9A4-8EA1793C658C}"/>
              </a:ext>
            </a:extLst>
          </p:cNvPr>
          <p:cNvSpPr>
            <a:spLocks noGrp="1"/>
          </p:cNvSpPr>
          <p:nvPr>
            <p:ph type="body" sz="quarter" idx="10"/>
          </p:nvPr>
        </p:nvSpPr>
        <p:spPr>
          <a:xfrm>
            <a:off x="594360" y="1508760"/>
            <a:ext cx="11000232" cy="405384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03FC9C0A-5115-4DBF-20BE-2FA75A4838D4}"/>
              </a:ext>
            </a:extLst>
          </p:cNvPr>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6CC2FB7E-E9FD-AA44-8101-F627C1923673}" type="slidenum">
              <a:rPr lang="en-US" smtClean="0"/>
              <a:pPr/>
              <a:t>‹#›</a:t>
            </a:fld>
            <a:endParaRPr lang="en-US" dirty="0"/>
          </a:p>
        </p:txBody>
      </p:sp>
    </p:spTree>
    <p:extLst>
      <p:ext uri="{BB962C8B-B14F-4D97-AF65-F5344CB8AC3E}">
        <p14:creationId xmlns:p14="http://schemas.microsoft.com/office/powerpoint/2010/main" val="3743998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ull screen title">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42D64CA-1A29-4C54-88E7-CBCEB918C539}"/>
              </a:ext>
            </a:extLst>
          </p:cNvPr>
          <p:cNvSpPr>
            <a:spLocks noGrp="1"/>
          </p:cNvSpPr>
          <p:nvPr>
            <p:ph type="ctrTitle"/>
          </p:nvPr>
        </p:nvSpPr>
        <p:spPr>
          <a:xfrm>
            <a:off x="946482" y="1871663"/>
            <a:ext cx="10635918" cy="892968"/>
          </a:xfrm>
        </p:spPr>
        <p:txBody>
          <a:bodyPr anchor="ctr">
            <a:normAutofit/>
          </a:bodyPr>
          <a:lstStyle>
            <a:lvl1pPr algn="l">
              <a:defRPr sz="4800">
                <a:solidFill>
                  <a:schemeClr val="bg1"/>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558C4B13-A926-4ADD-AD9B-F8558375A173}"/>
              </a:ext>
            </a:extLst>
          </p:cNvPr>
          <p:cNvSpPr>
            <a:spLocks noGrp="1"/>
          </p:cNvSpPr>
          <p:nvPr>
            <p:ph type="subTitle" idx="1"/>
          </p:nvPr>
        </p:nvSpPr>
        <p:spPr>
          <a:xfrm>
            <a:off x="946482" y="5579268"/>
            <a:ext cx="10635916" cy="435769"/>
          </a:xfrm>
        </p:spPr>
        <p:txBody>
          <a:bodyPr/>
          <a:lstStyle>
            <a:lvl1pPr marL="0" indent="0" algn="l">
              <a:buNone/>
              <a:defRPr sz="2400">
                <a:solidFill>
                  <a:schemeClr val="bg1"/>
                </a:solidFill>
                <a:latin typeface="Gotham Bold" panose="02000803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5" name="Group 4">
            <a:extLst>
              <a:ext uri="{FF2B5EF4-FFF2-40B4-BE49-F238E27FC236}">
                <a16:creationId xmlns:a16="http://schemas.microsoft.com/office/drawing/2014/main" id="{616B101A-F2F0-49CF-8F3D-83FD44535FE2}"/>
              </a:ext>
            </a:extLst>
          </p:cNvPr>
          <p:cNvGrpSpPr/>
          <p:nvPr userDrawn="1"/>
        </p:nvGrpSpPr>
        <p:grpSpPr>
          <a:xfrm>
            <a:off x="10206" y="5161274"/>
            <a:ext cx="12181794" cy="275362"/>
            <a:chOff x="10206" y="5161274"/>
            <a:chExt cx="12181794" cy="275362"/>
          </a:xfrm>
        </p:grpSpPr>
        <p:sp>
          <p:nvSpPr>
            <p:cNvPr id="6" name="Rectangle 5">
              <a:extLst>
                <a:ext uri="{FF2B5EF4-FFF2-40B4-BE49-F238E27FC236}">
                  <a16:creationId xmlns:a16="http://schemas.microsoft.com/office/drawing/2014/main" id="{CB7ADA6C-5AA8-4AEA-8C46-BF5BDDE022B6}"/>
                </a:ext>
              </a:extLst>
            </p:cNvPr>
            <p:cNvSpPr/>
            <p:nvPr/>
          </p:nvSpPr>
          <p:spPr>
            <a:xfrm>
              <a:off x="10206" y="5162642"/>
              <a:ext cx="936276" cy="272626"/>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0592218-BE0E-4483-8253-83FACAD8E675}"/>
                </a:ext>
              </a:extLst>
            </p:cNvPr>
            <p:cNvSpPr/>
            <p:nvPr/>
          </p:nvSpPr>
          <p:spPr>
            <a:xfrm>
              <a:off x="946482" y="5164010"/>
              <a:ext cx="936276" cy="272626"/>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6FA7FE-F823-4706-8676-AFDCE135907C}"/>
                </a:ext>
              </a:extLst>
            </p:cNvPr>
            <p:cNvSpPr/>
            <p:nvPr/>
          </p:nvSpPr>
          <p:spPr>
            <a:xfrm>
              <a:off x="1882758" y="5164010"/>
              <a:ext cx="936276" cy="272626"/>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53F9AB-3DF1-463F-B0DF-109C0A1E29E0}"/>
                </a:ext>
              </a:extLst>
            </p:cNvPr>
            <p:cNvSpPr/>
            <p:nvPr/>
          </p:nvSpPr>
          <p:spPr>
            <a:xfrm>
              <a:off x="2819034" y="5164010"/>
              <a:ext cx="936276" cy="272626"/>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0DD2852-60A1-4D5C-812A-03D3AE81E4B7}"/>
                </a:ext>
              </a:extLst>
            </p:cNvPr>
            <p:cNvSpPr/>
            <p:nvPr/>
          </p:nvSpPr>
          <p:spPr>
            <a:xfrm>
              <a:off x="3755310" y="5162642"/>
              <a:ext cx="936276" cy="272626"/>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51BF002-E287-467A-A004-D9342CC18A4D}"/>
                </a:ext>
              </a:extLst>
            </p:cNvPr>
            <p:cNvSpPr/>
            <p:nvPr/>
          </p:nvSpPr>
          <p:spPr>
            <a:xfrm>
              <a:off x="4691586" y="5161274"/>
              <a:ext cx="936276" cy="272626"/>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9F07014-40A1-49EC-B030-5C288CECC11B}"/>
                </a:ext>
              </a:extLst>
            </p:cNvPr>
            <p:cNvSpPr/>
            <p:nvPr/>
          </p:nvSpPr>
          <p:spPr>
            <a:xfrm>
              <a:off x="5627862" y="5162642"/>
              <a:ext cx="936276" cy="269890"/>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C179B56-3BA7-458E-BCAB-A0ACF7393D80}"/>
                </a:ext>
              </a:extLst>
            </p:cNvPr>
            <p:cNvSpPr/>
            <p:nvPr/>
          </p:nvSpPr>
          <p:spPr>
            <a:xfrm>
              <a:off x="6553932" y="5164010"/>
              <a:ext cx="936276" cy="269890"/>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B77FAA5-55FA-414F-A257-4D3049C79634}"/>
                </a:ext>
              </a:extLst>
            </p:cNvPr>
            <p:cNvSpPr/>
            <p:nvPr/>
          </p:nvSpPr>
          <p:spPr>
            <a:xfrm>
              <a:off x="7490208" y="5164010"/>
              <a:ext cx="4701792" cy="26852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a:extLst>
              <a:ext uri="{FF2B5EF4-FFF2-40B4-BE49-F238E27FC236}">
                <a16:creationId xmlns:a16="http://schemas.microsoft.com/office/drawing/2014/main" id="{87D4C27D-4553-4850-B2DA-44E138428DE8}"/>
              </a:ext>
            </a:extLst>
          </p:cNvPr>
          <p:cNvSpPr txBox="1">
            <a:spLocks/>
          </p:cNvSpPr>
          <p:nvPr userDrawn="1"/>
        </p:nvSpPr>
        <p:spPr>
          <a:xfrm>
            <a:off x="946482" y="1165752"/>
            <a:ext cx="10635918" cy="7020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2800" dirty="0"/>
              <a:t>The Recycling Partnership</a:t>
            </a:r>
          </a:p>
        </p:txBody>
      </p:sp>
      <p:sp>
        <p:nvSpPr>
          <p:cNvPr id="20" name="Title 1">
            <a:extLst>
              <a:ext uri="{FF2B5EF4-FFF2-40B4-BE49-F238E27FC236}">
                <a16:creationId xmlns:a16="http://schemas.microsoft.com/office/drawing/2014/main" id="{F4970A04-C01D-43E1-A33F-EFCDB4920230}"/>
              </a:ext>
            </a:extLst>
          </p:cNvPr>
          <p:cNvSpPr txBox="1">
            <a:spLocks/>
          </p:cNvSpPr>
          <p:nvPr userDrawn="1"/>
        </p:nvSpPr>
        <p:spPr>
          <a:xfrm>
            <a:off x="946482" y="2764631"/>
            <a:ext cx="10635918" cy="7480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2800" dirty="0"/>
              <a:t>Click to add date</a:t>
            </a:r>
          </a:p>
        </p:txBody>
      </p:sp>
    </p:spTree>
    <p:extLst>
      <p:ext uri="{BB962C8B-B14F-4D97-AF65-F5344CB8AC3E}">
        <p14:creationId xmlns:p14="http://schemas.microsoft.com/office/powerpoint/2010/main" val="620146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D1A314F-7835-6249-ADF4-ED3C8A799BC0}"/>
              </a:ext>
            </a:extLst>
          </p:cNvPr>
          <p:cNvSpPr>
            <a:spLocks noGrp="1"/>
          </p:cNvSpPr>
          <p:nvPr>
            <p:ph sz="half" idx="1" hasCustomPrompt="1"/>
          </p:nvPr>
        </p:nvSpPr>
        <p:spPr>
          <a:xfrm>
            <a:off x="594360" y="1508760"/>
            <a:ext cx="5181600" cy="4041140"/>
          </a:xfrm>
          <a:prstGeom prst="rect">
            <a:avLst/>
          </a:prstGeom>
        </p:spPr>
        <p:txBody>
          <a:bodyPr/>
          <a:lstStyle>
            <a:lvl1pPr marL="0" indent="0">
              <a:lnSpc>
                <a:spcPts val="3000"/>
              </a:lnSpc>
              <a:spcBef>
                <a:spcPts val="0"/>
              </a:spcBef>
              <a:spcAft>
                <a:spcPts val="1200"/>
              </a:spcAft>
              <a:buNone/>
              <a:defRPr sz="2000"/>
            </a:lvl1pPr>
          </a:lstStyle>
          <a:p>
            <a:pPr lvl="0"/>
            <a:r>
              <a:rPr lang="en-US" dirty="0"/>
              <a:t>Click to edit text</a:t>
            </a:r>
          </a:p>
        </p:txBody>
      </p:sp>
      <p:sp>
        <p:nvSpPr>
          <p:cNvPr id="6" name="Content Placeholder 3">
            <a:extLst>
              <a:ext uri="{FF2B5EF4-FFF2-40B4-BE49-F238E27FC236}">
                <a16:creationId xmlns:a16="http://schemas.microsoft.com/office/drawing/2014/main" id="{481B9334-19F4-1245-96C7-3F32D6DF6EBA}"/>
              </a:ext>
            </a:extLst>
          </p:cNvPr>
          <p:cNvSpPr>
            <a:spLocks noGrp="1"/>
          </p:cNvSpPr>
          <p:nvPr>
            <p:ph sz="half" idx="2" hasCustomPrompt="1"/>
          </p:nvPr>
        </p:nvSpPr>
        <p:spPr>
          <a:xfrm>
            <a:off x="6412992" y="1508760"/>
            <a:ext cx="5181600" cy="4041140"/>
          </a:xfrm>
          <a:prstGeom prst="rect">
            <a:avLst/>
          </a:prstGeom>
        </p:spPr>
        <p:txBody>
          <a:bodyPr/>
          <a:lstStyle>
            <a:lvl1pPr marL="0" indent="0">
              <a:lnSpc>
                <a:spcPts val="2600"/>
              </a:lnSpc>
              <a:spcBef>
                <a:spcPts val="0"/>
              </a:spcBef>
              <a:spcAft>
                <a:spcPts val="600"/>
              </a:spcAft>
              <a:buNone/>
              <a:defRPr sz="2000"/>
            </a:lvl1pPr>
          </a:lstStyle>
          <a:p>
            <a:pPr lvl="0"/>
            <a:r>
              <a:rPr lang="en-US" dirty="0"/>
              <a:t>Click to edit text</a:t>
            </a:r>
          </a:p>
        </p:txBody>
      </p:sp>
      <p:sp>
        <p:nvSpPr>
          <p:cNvPr id="8" name="Slide Number Placeholder 5">
            <a:extLst>
              <a:ext uri="{FF2B5EF4-FFF2-40B4-BE49-F238E27FC236}">
                <a16:creationId xmlns:a16="http://schemas.microsoft.com/office/drawing/2014/main" id="{52F63F4C-EF16-3D87-BB42-A412F5638BB3}"/>
              </a:ext>
            </a:extLst>
          </p:cNvPr>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6CC2FB7E-E9FD-AA44-8101-F627C1923673}" type="slidenum">
              <a:rPr lang="en-US" smtClean="0"/>
              <a:pPr/>
              <a:t>‹#›</a:t>
            </a:fld>
            <a:endParaRPr lang="en-US" dirty="0"/>
          </a:p>
        </p:txBody>
      </p:sp>
      <p:sp>
        <p:nvSpPr>
          <p:cNvPr id="9" name="Title Placeholder 1">
            <a:extLst>
              <a:ext uri="{FF2B5EF4-FFF2-40B4-BE49-F238E27FC236}">
                <a16:creationId xmlns:a16="http://schemas.microsoft.com/office/drawing/2014/main" id="{EF806239-95AB-6726-3963-A88618C155A6}"/>
              </a:ext>
            </a:extLst>
          </p:cNvPr>
          <p:cNvSpPr>
            <a:spLocks noGrp="1"/>
          </p:cNvSpPr>
          <p:nvPr>
            <p:ph type="title" hasCustomPrompt="1"/>
          </p:nvPr>
        </p:nvSpPr>
        <p:spPr>
          <a:xfrm>
            <a:off x="594360" y="457200"/>
            <a:ext cx="11000232" cy="535531"/>
          </a:xfrm>
          <a:prstGeom prst="rect">
            <a:avLst/>
          </a:prstGeom>
        </p:spPr>
        <p:txBody>
          <a:bodyPr vert="horz" wrap="square" lIns="91440" tIns="45720" rIns="91440" bIns="45720" rtlCol="0" anchor="ctr">
            <a:spAutoFit/>
          </a:bodyPr>
          <a:lstStyle>
            <a:lvl1pPr>
              <a:defRPr sz="3200" b="1">
                <a:solidFill>
                  <a:schemeClr val="tx2"/>
                </a:solidFill>
              </a:defRPr>
            </a:lvl1pPr>
          </a:lstStyle>
          <a:p>
            <a:r>
              <a:rPr lang="en-US" dirty="0"/>
              <a:t>Slide title</a:t>
            </a:r>
          </a:p>
        </p:txBody>
      </p:sp>
    </p:spTree>
    <p:extLst>
      <p:ext uri="{BB962C8B-B14F-4D97-AF65-F5344CB8AC3E}">
        <p14:creationId xmlns:p14="http://schemas.microsoft.com/office/powerpoint/2010/main" val="2953332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screen title">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42D64CA-1A29-4C54-88E7-CBCEB918C539}"/>
              </a:ext>
            </a:extLst>
          </p:cNvPr>
          <p:cNvSpPr>
            <a:spLocks noGrp="1"/>
          </p:cNvSpPr>
          <p:nvPr>
            <p:ph type="ctrTitle"/>
          </p:nvPr>
        </p:nvSpPr>
        <p:spPr>
          <a:xfrm>
            <a:off x="946482" y="1871663"/>
            <a:ext cx="10635918" cy="892968"/>
          </a:xfrm>
        </p:spPr>
        <p:txBody>
          <a:bodyPr anchor="ctr">
            <a:normAutofit/>
          </a:bodyPr>
          <a:lstStyle>
            <a:lvl1pPr algn="l">
              <a:defRPr sz="4800">
                <a:solidFill>
                  <a:schemeClr val="bg1"/>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558C4B13-A926-4ADD-AD9B-F8558375A173}"/>
              </a:ext>
            </a:extLst>
          </p:cNvPr>
          <p:cNvSpPr>
            <a:spLocks noGrp="1"/>
          </p:cNvSpPr>
          <p:nvPr>
            <p:ph type="subTitle" idx="1"/>
          </p:nvPr>
        </p:nvSpPr>
        <p:spPr>
          <a:xfrm>
            <a:off x="946482" y="5579268"/>
            <a:ext cx="10635916" cy="435769"/>
          </a:xfrm>
        </p:spPr>
        <p:txBody>
          <a:bodyPr/>
          <a:lstStyle>
            <a:lvl1pPr marL="0" indent="0" algn="l">
              <a:buNone/>
              <a:defRPr sz="2400">
                <a:solidFill>
                  <a:schemeClr val="bg1"/>
                </a:solidFill>
                <a:latin typeface="Gotham Bold" panose="02000803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5" name="Group 4">
            <a:extLst>
              <a:ext uri="{FF2B5EF4-FFF2-40B4-BE49-F238E27FC236}">
                <a16:creationId xmlns:a16="http://schemas.microsoft.com/office/drawing/2014/main" id="{616B101A-F2F0-49CF-8F3D-83FD44535FE2}"/>
              </a:ext>
            </a:extLst>
          </p:cNvPr>
          <p:cNvGrpSpPr/>
          <p:nvPr userDrawn="1"/>
        </p:nvGrpSpPr>
        <p:grpSpPr>
          <a:xfrm>
            <a:off x="10206" y="5161274"/>
            <a:ext cx="12181794" cy="275362"/>
            <a:chOff x="10206" y="5161274"/>
            <a:chExt cx="12181794" cy="275362"/>
          </a:xfrm>
        </p:grpSpPr>
        <p:sp>
          <p:nvSpPr>
            <p:cNvPr id="6" name="Rectangle 5">
              <a:extLst>
                <a:ext uri="{FF2B5EF4-FFF2-40B4-BE49-F238E27FC236}">
                  <a16:creationId xmlns:a16="http://schemas.microsoft.com/office/drawing/2014/main" id="{CB7ADA6C-5AA8-4AEA-8C46-BF5BDDE022B6}"/>
                </a:ext>
              </a:extLst>
            </p:cNvPr>
            <p:cNvSpPr/>
            <p:nvPr/>
          </p:nvSpPr>
          <p:spPr>
            <a:xfrm>
              <a:off x="10206" y="5162642"/>
              <a:ext cx="936276" cy="272626"/>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0592218-BE0E-4483-8253-83FACAD8E675}"/>
                </a:ext>
              </a:extLst>
            </p:cNvPr>
            <p:cNvSpPr/>
            <p:nvPr/>
          </p:nvSpPr>
          <p:spPr>
            <a:xfrm>
              <a:off x="946482" y="5164010"/>
              <a:ext cx="936276" cy="272626"/>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6FA7FE-F823-4706-8676-AFDCE135907C}"/>
                </a:ext>
              </a:extLst>
            </p:cNvPr>
            <p:cNvSpPr/>
            <p:nvPr/>
          </p:nvSpPr>
          <p:spPr>
            <a:xfrm>
              <a:off x="1882758" y="5164010"/>
              <a:ext cx="936276" cy="272626"/>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53F9AB-3DF1-463F-B0DF-109C0A1E29E0}"/>
                </a:ext>
              </a:extLst>
            </p:cNvPr>
            <p:cNvSpPr/>
            <p:nvPr/>
          </p:nvSpPr>
          <p:spPr>
            <a:xfrm>
              <a:off x="2819034" y="5164010"/>
              <a:ext cx="936276" cy="272626"/>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0DD2852-60A1-4D5C-812A-03D3AE81E4B7}"/>
                </a:ext>
              </a:extLst>
            </p:cNvPr>
            <p:cNvSpPr/>
            <p:nvPr/>
          </p:nvSpPr>
          <p:spPr>
            <a:xfrm>
              <a:off x="3755310" y="5162642"/>
              <a:ext cx="936276" cy="272626"/>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51BF002-E287-467A-A004-D9342CC18A4D}"/>
                </a:ext>
              </a:extLst>
            </p:cNvPr>
            <p:cNvSpPr/>
            <p:nvPr/>
          </p:nvSpPr>
          <p:spPr>
            <a:xfrm>
              <a:off x="4691586" y="5161274"/>
              <a:ext cx="936276" cy="272626"/>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9F07014-40A1-49EC-B030-5C288CECC11B}"/>
                </a:ext>
              </a:extLst>
            </p:cNvPr>
            <p:cNvSpPr/>
            <p:nvPr/>
          </p:nvSpPr>
          <p:spPr>
            <a:xfrm>
              <a:off x="5627862" y="5162642"/>
              <a:ext cx="936276" cy="269890"/>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C179B56-3BA7-458E-BCAB-A0ACF7393D80}"/>
                </a:ext>
              </a:extLst>
            </p:cNvPr>
            <p:cNvSpPr/>
            <p:nvPr/>
          </p:nvSpPr>
          <p:spPr>
            <a:xfrm>
              <a:off x="6553932" y="5164010"/>
              <a:ext cx="936276" cy="269890"/>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B77FAA5-55FA-414F-A257-4D3049C79634}"/>
                </a:ext>
              </a:extLst>
            </p:cNvPr>
            <p:cNvSpPr/>
            <p:nvPr/>
          </p:nvSpPr>
          <p:spPr>
            <a:xfrm>
              <a:off x="7490208" y="5164010"/>
              <a:ext cx="4701792" cy="26852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a:extLst>
              <a:ext uri="{FF2B5EF4-FFF2-40B4-BE49-F238E27FC236}">
                <a16:creationId xmlns:a16="http://schemas.microsoft.com/office/drawing/2014/main" id="{87D4C27D-4553-4850-B2DA-44E138428DE8}"/>
              </a:ext>
            </a:extLst>
          </p:cNvPr>
          <p:cNvSpPr txBox="1">
            <a:spLocks/>
          </p:cNvSpPr>
          <p:nvPr userDrawn="1"/>
        </p:nvSpPr>
        <p:spPr>
          <a:xfrm>
            <a:off x="946482" y="1165752"/>
            <a:ext cx="10635918" cy="7020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2800" dirty="0"/>
              <a:t>The Recycling Partnership</a:t>
            </a:r>
          </a:p>
        </p:txBody>
      </p:sp>
      <p:sp>
        <p:nvSpPr>
          <p:cNvPr id="20" name="Title 1">
            <a:extLst>
              <a:ext uri="{FF2B5EF4-FFF2-40B4-BE49-F238E27FC236}">
                <a16:creationId xmlns:a16="http://schemas.microsoft.com/office/drawing/2014/main" id="{F4970A04-C01D-43E1-A33F-EFCDB4920230}"/>
              </a:ext>
            </a:extLst>
          </p:cNvPr>
          <p:cNvSpPr txBox="1">
            <a:spLocks/>
          </p:cNvSpPr>
          <p:nvPr userDrawn="1"/>
        </p:nvSpPr>
        <p:spPr>
          <a:xfrm>
            <a:off x="946482" y="2764631"/>
            <a:ext cx="10635918" cy="7480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2800" dirty="0"/>
              <a:t>Click to add date</a:t>
            </a:r>
          </a:p>
        </p:txBody>
      </p:sp>
    </p:spTree>
    <p:extLst>
      <p:ext uri="{BB962C8B-B14F-4D97-AF65-F5344CB8AC3E}">
        <p14:creationId xmlns:p14="http://schemas.microsoft.com/office/powerpoint/2010/main" val="2487943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ata highlight">
    <p:bg>
      <p:bgPr>
        <a:solidFill>
          <a:schemeClr val="tx2"/>
        </a:solidFill>
        <a:effectLst/>
      </p:bgPr>
    </p:bg>
    <p:spTree>
      <p:nvGrpSpPr>
        <p:cNvPr id="1" name=""/>
        <p:cNvGrpSpPr/>
        <p:nvPr/>
      </p:nvGrpSpPr>
      <p:grpSpPr>
        <a:xfrm>
          <a:off x="0" y="0"/>
          <a:ext cx="0" cy="0"/>
          <a:chOff x="0" y="0"/>
          <a:chExt cx="0" cy="0"/>
        </a:xfrm>
      </p:grpSpPr>
      <p:sp>
        <p:nvSpPr>
          <p:cNvPr id="19" name="Pentagon 2">
            <a:extLst>
              <a:ext uri="{FF2B5EF4-FFF2-40B4-BE49-F238E27FC236}">
                <a16:creationId xmlns:a16="http://schemas.microsoft.com/office/drawing/2014/main" id="{B4A90356-8B2A-4838-827D-770DB8206E63}"/>
              </a:ext>
            </a:extLst>
          </p:cNvPr>
          <p:cNvSpPr/>
          <p:nvPr userDrawn="1"/>
        </p:nvSpPr>
        <p:spPr>
          <a:xfrm>
            <a:off x="0" y="381700"/>
            <a:ext cx="5672138" cy="58728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742D64CA-1A29-4C54-88E7-CBCEB918C539}"/>
              </a:ext>
            </a:extLst>
          </p:cNvPr>
          <p:cNvSpPr>
            <a:spLocks noGrp="1"/>
          </p:cNvSpPr>
          <p:nvPr>
            <p:ph type="ctrTitle"/>
          </p:nvPr>
        </p:nvSpPr>
        <p:spPr>
          <a:xfrm>
            <a:off x="309903" y="381700"/>
            <a:ext cx="10635918" cy="587284"/>
          </a:xfrm>
        </p:spPr>
        <p:txBody>
          <a:bodyPr anchor="ctr">
            <a:normAutofit/>
          </a:bodyPr>
          <a:lstStyle>
            <a:lvl1pPr algn="l">
              <a:defRPr sz="2400">
                <a:solidFill>
                  <a:schemeClr val="bg1"/>
                </a:solidFill>
              </a:defRPr>
            </a:lvl1pPr>
          </a:lstStyle>
          <a:p>
            <a:r>
              <a:rPr lang="en-US"/>
              <a:t>Click to edit Master title style</a:t>
            </a:r>
            <a:endParaRPr lang="en-US" dirty="0"/>
          </a:p>
        </p:txBody>
      </p:sp>
      <p:sp>
        <p:nvSpPr>
          <p:cNvPr id="21" name="Content Placeholder 2">
            <a:extLst>
              <a:ext uri="{FF2B5EF4-FFF2-40B4-BE49-F238E27FC236}">
                <a16:creationId xmlns:a16="http://schemas.microsoft.com/office/drawing/2014/main" id="{90DE9D0F-5C2E-4C34-A0FC-B4CC77F611E6}"/>
              </a:ext>
            </a:extLst>
          </p:cNvPr>
          <p:cNvSpPr>
            <a:spLocks noGrp="1"/>
          </p:cNvSpPr>
          <p:nvPr>
            <p:ph sz="half" idx="1"/>
          </p:nvPr>
        </p:nvSpPr>
        <p:spPr>
          <a:xfrm>
            <a:off x="609600" y="1393031"/>
            <a:ext cx="3776663" cy="4783932"/>
          </a:xfrm>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2DA6B7A3-BE43-4D31-B079-58CB4550BB05}"/>
              </a:ext>
            </a:extLst>
          </p:cNvPr>
          <p:cNvSpPr>
            <a:spLocks noGrp="1"/>
          </p:cNvSpPr>
          <p:nvPr>
            <p:ph type="pic" sz="quarter" idx="11"/>
          </p:nvPr>
        </p:nvSpPr>
        <p:spPr>
          <a:xfrm>
            <a:off x="4639469" y="1393031"/>
            <a:ext cx="2076052" cy="1585913"/>
          </a:xfrm>
        </p:spPr>
        <p:txBody>
          <a:bodyPr>
            <a:normAutofit/>
          </a:bodyPr>
          <a:lstStyle>
            <a:lvl1pPr>
              <a:defRPr sz="1800">
                <a:solidFill>
                  <a:schemeClr val="bg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id="{CE47C36D-60D7-4B70-929C-23FF442F9773}"/>
              </a:ext>
            </a:extLst>
          </p:cNvPr>
          <p:cNvSpPr>
            <a:spLocks noGrp="1"/>
          </p:cNvSpPr>
          <p:nvPr>
            <p:ph type="pic" sz="quarter" idx="12"/>
          </p:nvPr>
        </p:nvSpPr>
        <p:spPr>
          <a:xfrm>
            <a:off x="7072908" y="1393031"/>
            <a:ext cx="2076052" cy="1585913"/>
          </a:xfrm>
        </p:spPr>
        <p:txBody>
          <a:bodyPr>
            <a:normAutofit/>
          </a:bodyPr>
          <a:lstStyle>
            <a:lvl1pPr>
              <a:defRPr sz="1800">
                <a:solidFill>
                  <a:schemeClr val="bg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id="{A3FA2624-5360-429B-B873-3610B10FF4FF}"/>
              </a:ext>
            </a:extLst>
          </p:cNvPr>
          <p:cNvSpPr>
            <a:spLocks noGrp="1"/>
          </p:cNvSpPr>
          <p:nvPr>
            <p:ph type="pic" sz="quarter" idx="13"/>
          </p:nvPr>
        </p:nvSpPr>
        <p:spPr>
          <a:xfrm>
            <a:off x="9506348" y="1393031"/>
            <a:ext cx="2076052" cy="1585913"/>
          </a:xfrm>
        </p:spPr>
        <p:txBody>
          <a:bodyPr>
            <a:normAutofit/>
          </a:bodyPr>
          <a:lstStyle>
            <a:lvl1pPr>
              <a:defRPr sz="1800">
                <a:solidFill>
                  <a:schemeClr val="bg1"/>
                </a:solidFill>
              </a:defRPr>
            </a:lvl1pPr>
          </a:lstStyle>
          <a:p>
            <a:r>
              <a:rPr lang="en-US" dirty="0"/>
              <a:t>Click icon to add picture</a:t>
            </a:r>
          </a:p>
        </p:txBody>
      </p:sp>
      <p:sp>
        <p:nvSpPr>
          <p:cNvPr id="25" name="Picture Placeholder 2">
            <a:extLst>
              <a:ext uri="{FF2B5EF4-FFF2-40B4-BE49-F238E27FC236}">
                <a16:creationId xmlns:a16="http://schemas.microsoft.com/office/drawing/2014/main" id="{7BBA2A91-687E-43FD-9421-9FDC8237680E}"/>
              </a:ext>
            </a:extLst>
          </p:cNvPr>
          <p:cNvSpPr>
            <a:spLocks noGrp="1"/>
          </p:cNvSpPr>
          <p:nvPr>
            <p:ph type="pic" sz="quarter" idx="14"/>
          </p:nvPr>
        </p:nvSpPr>
        <p:spPr>
          <a:xfrm>
            <a:off x="4639469" y="3429000"/>
            <a:ext cx="2076052" cy="1585913"/>
          </a:xfrm>
        </p:spPr>
        <p:txBody>
          <a:bodyPr>
            <a:normAutofit/>
          </a:bodyPr>
          <a:lstStyle>
            <a:lvl1pPr>
              <a:defRPr sz="1800">
                <a:solidFill>
                  <a:schemeClr val="bg1"/>
                </a:solidFill>
              </a:defRPr>
            </a:lvl1pPr>
          </a:lstStyle>
          <a:p>
            <a:r>
              <a:rPr lang="en-US" dirty="0"/>
              <a:t>Click icon to add picture</a:t>
            </a:r>
          </a:p>
        </p:txBody>
      </p:sp>
      <p:sp>
        <p:nvSpPr>
          <p:cNvPr id="26" name="Picture Placeholder 2">
            <a:extLst>
              <a:ext uri="{FF2B5EF4-FFF2-40B4-BE49-F238E27FC236}">
                <a16:creationId xmlns:a16="http://schemas.microsoft.com/office/drawing/2014/main" id="{C769DD73-90D6-4D93-99FB-765A6CAB2D6E}"/>
              </a:ext>
            </a:extLst>
          </p:cNvPr>
          <p:cNvSpPr>
            <a:spLocks noGrp="1"/>
          </p:cNvSpPr>
          <p:nvPr>
            <p:ph type="pic" sz="quarter" idx="15"/>
          </p:nvPr>
        </p:nvSpPr>
        <p:spPr>
          <a:xfrm>
            <a:off x="7072908" y="3429000"/>
            <a:ext cx="2076052" cy="1585913"/>
          </a:xfrm>
        </p:spPr>
        <p:txBody>
          <a:bodyPr>
            <a:normAutofit/>
          </a:bodyPr>
          <a:lstStyle>
            <a:lvl1pPr>
              <a:defRPr sz="1800">
                <a:solidFill>
                  <a:schemeClr val="bg1"/>
                </a:solidFill>
              </a:defRPr>
            </a:lvl1pPr>
          </a:lstStyle>
          <a:p>
            <a:r>
              <a:rPr lang="en-US" dirty="0"/>
              <a:t>Click icon to add picture</a:t>
            </a:r>
          </a:p>
        </p:txBody>
      </p:sp>
      <p:sp>
        <p:nvSpPr>
          <p:cNvPr id="27" name="Picture Placeholder 2">
            <a:extLst>
              <a:ext uri="{FF2B5EF4-FFF2-40B4-BE49-F238E27FC236}">
                <a16:creationId xmlns:a16="http://schemas.microsoft.com/office/drawing/2014/main" id="{E82F361A-7E1E-4AC9-960F-25E9C58D1BA8}"/>
              </a:ext>
            </a:extLst>
          </p:cNvPr>
          <p:cNvSpPr>
            <a:spLocks noGrp="1"/>
          </p:cNvSpPr>
          <p:nvPr>
            <p:ph type="pic" sz="quarter" idx="16"/>
          </p:nvPr>
        </p:nvSpPr>
        <p:spPr>
          <a:xfrm>
            <a:off x="9506348" y="3429000"/>
            <a:ext cx="2076052" cy="1585913"/>
          </a:xfrm>
        </p:spPr>
        <p:txBody>
          <a:bodyPr>
            <a:normAutofit/>
          </a:bodyPr>
          <a:lstStyle>
            <a:lvl1pPr>
              <a:defRPr sz="1800">
                <a:solidFill>
                  <a:schemeClr val="bg1"/>
                </a:solidFill>
              </a:defRPr>
            </a:lvl1pPr>
          </a:lstStyle>
          <a:p>
            <a:r>
              <a:rPr lang="en-US" dirty="0"/>
              <a:t>Click icon to add picture</a:t>
            </a:r>
          </a:p>
        </p:txBody>
      </p:sp>
    </p:spTree>
    <p:extLst>
      <p:ext uri="{BB962C8B-B14F-4D97-AF65-F5344CB8AC3E}">
        <p14:creationId xmlns:p14="http://schemas.microsoft.com/office/powerpoint/2010/main" val="2646186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Data highlight">
    <p:spTree>
      <p:nvGrpSpPr>
        <p:cNvPr id="1" name=""/>
        <p:cNvGrpSpPr/>
        <p:nvPr/>
      </p:nvGrpSpPr>
      <p:grpSpPr>
        <a:xfrm>
          <a:off x="0" y="0"/>
          <a:ext cx="0" cy="0"/>
          <a:chOff x="0" y="0"/>
          <a:chExt cx="0" cy="0"/>
        </a:xfrm>
      </p:grpSpPr>
      <p:sp>
        <p:nvSpPr>
          <p:cNvPr id="19" name="Pentagon 2">
            <a:extLst>
              <a:ext uri="{FF2B5EF4-FFF2-40B4-BE49-F238E27FC236}">
                <a16:creationId xmlns:a16="http://schemas.microsoft.com/office/drawing/2014/main" id="{B4A90356-8B2A-4838-827D-770DB8206E63}"/>
              </a:ext>
            </a:extLst>
          </p:cNvPr>
          <p:cNvSpPr/>
          <p:nvPr userDrawn="1"/>
        </p:nvSpPr>
        <p:spPr>
          <a:xfrm>
            <a:off x="0" y="381700"/>
            <a:ext cx="5672138" cy="58728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742D64CA-1A29-4C54-88E7-CBCEB918C539}"/>
              </a:ext>
            </a:extLst>
          </p:cNvPr>
          <p:cNvSpPr>
            <a:spLocks noGrp="1"/>
          </p:cNvSpPr>
          <p:nvPr>
            <p:ph type="ctrTitle"/>
          </p:nvPr>
        </p:nvSpPr>
        <p:spPr>
          <a:xfrm>
            <a:off x="309903" y="381700"/>
            <a:ext cx="10635918" cy="587284"/>
          </a:xfrm>
        </p:spPr>
        <p:txBody>
          <a:bodyPr anchor="ctr">
            <a:normAutofit/>
          </a:bodyPr>
          <a:lstStyle>
            <a:lvl1pPr algn="l">
              <a:defRPr sz="24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DA6B7A3-BE43-4D31-B079-58CB4550BB05}"/>
              </a:ext>
            </a:extLst>
          </p:cNvPr>
          <p:cNvSpPr>
            <a:spLocks noGrp="1"/>
          </p:cNvSpPr>
          <p:nvPr>
            <p:ph type="pic" sz="quarter" idx="11"/>
          </p:nvPr>
        </p:nvSpPr>
        <p:spPr>
          <a:xfrm>
            <a:off x="609600" y="1393031"/>
            <a:ext cx="2950765" cy="1928813"/>
          </a:xfrm>
        </p:spPr>
        <p:txBody>
          <a:bodyPr>
            <a:normAutofit/>
          </a:bodyPr>
          <a:lstStyle>
            <a:lvl1pPr>
              <a:defRPr sz="1800">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id="{CE47C36D-60D7-4B70-929C-23FF442F9773}"/>
              </a:ext>
            </a:extLst>
          </p:cNvPr>
          <p:cNvSpPr>
            <a:spLocks noGrp="1"/>
          </p:cNvSpPr>
          <p:nvPr>
            <p:ph type="pic" sz="quarter" idx="12"/>
          </p:nvPr>
        </p:nvSpPr>
        <p:spPr>
          <a:xfrm>
            <a:off x="4620616" y="1393031"/>
            <a:ext cx="2950765" cy="1928813"/>
          </a:xfrm>
        </p:spPr>
        <p:txBody>
          <a:bodyPr>
            <a:normAutofit/>
          </a:bodyPr>
          <a:lstStyle>
            <a:lvl1pPr>
              <a:defRPr sz="1800">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id="{A3FA2624-5360-429B-B873-3610B10FF4FF}"/>
              </a:ext>
            </a:extLst>
          </p:cNvPr>
          <p:cNvSpPr>
            <a:spLocks noGrp="1"/>
          </p:cNvSpPr>
          <p:nvPr>
            <p:ph type="pic" sz="quarter" idx="13"/>
          </p:nvPr>
        </p:nvSpPr>
        <p:spPr>
          <a:xfrm>
            <a:off x="8631635" y="1393031"/>
            <a:ext cx="2950765" cy="1928813"/>
          </a:xfrm>
        </p:spPr>
        <p:txBody>
          <a:bodyPr>
            <a:normAutofit/>
          </a:bodyPr>
          <a:lstStyle>
            <a:lvl1pPr>
              <a:defRPr sz="1800">
                <a:solidFill>
                  <a:schemeClr val="tx1"/>
                </a:solidFill>
              </a:defRPr>
            </a:lvl1pPr>
          </a:lstStyle>
          <a:p>
            <a:r>
              <a:rPr lang="en-US" dirty="0"/>
              <a:t>Click icon to add picture</a:t>
            </a:r>
          </a:p>
        </p:txBody>
      </p:sp>
      <p:sp>
        <p:nvSpPr>
          <p:cNvPr id="25" name="Picture Placeholder 2">
            <a:extLst>
              <a:ext uri="{FF2B5EF4-FFF2-40B4-BE49-F238E27FC236}">
                <a16:creationId xmlns:a16="http://schemas.microsoft.com/office/drawing/2014/main" id="{7BBA2A91-687E-43FD-9421-9FDC8237680E}"/>
              </a:ext>
            </a:extLst>
          </p:cNvPr>
          <p:cNvSpPr>
            <a:spLocks noGrp="1"/>
          </p:cNvSpPr>
          <p:nvPr>
            <p:ph type="pic" sz="quarter" idx="14"/>
          </p:nvPr>
        </p:nvSpPr>
        <p:spPr>
          <a:xfrm>
            <a:off x="609600" y="3814762"/>
            <a:ext cx="2950765" cy="1928813"/>
          </a:xfrm>
        </p:spPr>
        <p:txBody>
          <a:bodyPr>
            <a:normAutofit/>
          </a:bodyPr>
          <a:lstStyle>
            <a:lvl1pPr>
              <a:defRPr sz="1800">
                <a:solidFill>
                  <a:schemeClr val="tx1"/>
                </a:solidFill>
              </a:defRPr>
            </a:lvl1pPr>
          </a:lstStyle>
          <a:p>
            <a:r>
              <a:rPr lang="en-US" dirty="0"/>
              <a:t>Click icon to add picture</a:t>
            </a:r>
          </a:p>
        </p:txBody>
      </p:sp>
      <p:sp>
        <p:nvSpPr>
          <p:cNvPr id="26" name="Picture Placeholder 2">
            <a:extLst>
              <a:ext uri="{FF2B5EF4-FFF2-40B4-BE49-F238E27FC236}">
                <a16:creationId xmlns:a16="http://schemas.microsoft.com/office/drawing/2014/main" id="{C769DD73-90D6-4D93-99FB-765A6CAB2D6E}"/>
              </a:ext>
            </a:extLst>
          </p:cNvPr>
          <p:cNvSpPr>
            <a:spLocks noGrp="1"/>
          </p:cNvSpPr>
          <p:nvPr>
            <p:ph type="pic" sz="quarter" idx="15"/>
          </p:nvPr>
        </p:nvSpPr>
        <p:spPr>
          <a:xfrm>
            <a:off x="4620617" y="3814762"/>
            <a:ext cx="2950765" cy="1928813"/>
          </a:xfrm>
        </p:spPr>
        <p:txBody>
          <a:bodyPr>
            <a:normAutofit/>
          </a:bodyPr>
          <a:lstStyle>
            <a:lvl1pPr>
              <a:defRPr sz="1800">
                <a:solidFill>
                  <a:schemeClr val="tx1"/>
                </a:solidFill>
              </a:defRPr>
            </a:lvl1pPr>
          </a:lstStyle>
          <a:p>
            <a:r>
              <a:rPr lang="en-US" dirty="0"/>
              <a:t>Click icon to add picture</a:t>
            </a:r>
          </a:p>
        </p:txBody>
      </p:sp>
      <p:sp>
        <p:nvSpPr>
          <p:cNvPr id="27" name="Picture Placeholder 2">
            <a:extLst>
              <a:ext uri="{FF2B5EF4-FFF2-40B4-BE49-F238E27FC236}">
                <a16:creationId xmlns:a16="http://schemas.microsoft.com/office/drawing/2014/main" id="{E82F361A-7E1E-4AC9-960F-25E9C58D1BA8}"/>
              </a:ext>
            </a:extLst>
          </p:cNvPr>
          <p:cNvSpPr>
            <a:spLocks noGrp="1"/>
          </p:cNvSpPr>
          <p:nvPr>
            <p:ph type="pic" sz="quarter" idx="16"/>
          </p:nvPr>
        </p:nvSpPr>
        <p:spPr>
          <a:xfrm>
            <a:off x="8631635" y="3814762"/>
            <a:ext cx="2950765" cy="1928813"/>
          </a:xfrm>
        </p:spPr>
        <p:txBody>
          <a:bodyPr>
            <a:normAutofit/>
          </a:bodyPr>
          <a:lstStyle>
            <a:lvl1pPr>
              <a:defRPr sz="1800">
                <a:solidFill>
                  <a:schemeClr val="tx1"/>
                </a:solidFill>
              </a:defRPr>
            </a:lvl1pPr>
          </a:lstStyle>
          <a:p>
            <a:r>
              <a:rPr lang="en-US" dirty="0"/>
              <a:t>Click icon to add picture</a:t>
            </a:r>
          </a:p>
        </p:txBody>
      </p:sp>
      <p:sp>
        <p:nvSpPr>
          <p:cNvPr id="10" name="Slide Number Placeholder 5">
            <a:extLst>
              <a:ext uri="{FF2B5EF4-FFF2-40B4-BE49-F238E27FC236}">
                <a16:creationId xmlns:a16="http://schemas.microsoft.com/office/drawing/2014/main" id="{AE987E6D-10BD-2F4A-B9A9-D82C70187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pic>
        <p:nvPicPr>
          <p:cNvPr id="11" name="Picture 10" descr="TRPLOGOh_pms.png">
            <a:extLst>
              <a:ext uri="{FF2B5EF4-FFF2-40B4-BE49-F238E27FC236}">
                <a16:creationId xmlns:a16="http://schemas.microsoft.com/office/drawing/2014/main" id="{FB0B6E36-BEE6-8343-8DE1-0A7383A6FF7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76265" y="6094774"/>
            <a:ext cx="1865575" cy="474187"/>
          </a:xfrm>
          <a:prstGeom prst="rect">
            <a:avLst/>
          </a:prstGeom>
        </p:spPr>
      </p:pic>
      <p:cxnSp>
        <p:nvCxnSpPr>
          <p:cNvPr id="12" name="Straight Connector 11">
            <a:extLst>
              <a:ext uri="{FF2B5EF4-FFF2-40B4-BE49-F238E27FC236}">
                <a16:creationId xmlns:a16="http://schemas.microsoft.com/office/drawing/2014/main" id="{CFA841AA-8C26-E641-B1DD-458031F9AA9F}"/>
              </a:ext>
            </a:extLst>
          </p:cNvPr>
          <p:cNvCxnSpPr>
            <a:cxnSpLocks/>
          </p:cNvCxnSpPr>
          <p:nvPr userDrawn="1"/>
        </p:nvCxnSpPr>
        <p:spPr>
          <a:xfrm>
            <a:off x="838200" y="6501959"/>
            <a:ext cx="8051800" cy="0"/>
          </a:xfrm>
          <a:prstGeom prst="line">
            <a:avLst/>
          </a:prstGeom>
          <a:ln w="9525">
            <a:solidFill>
              <a:srgbClr val="80BE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996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B99B-8D2E-4CE1-96A7-E5354527F374}"/>
              </a:ext>
            </a:extLst>
          </p:cNvPr>
          <p:cNvSpPr>
            <a:spLocks noGrp="1"/>
          </p:cNvSpPr>
          <p:nvPr>
            <p:ph type="ctrTitle"/>
          </p:nvPr>
        </p:nvSpPr>
        <p:spPr>
          <a:xfrm>
            <a:off x="609600" y="1122363"/>
            <a:ext cx="10972800" cy="2306637"/>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8CF8CE0-5913-454F-ABBC-6AB9CC3D72E6}"/>
              </a:ext>
            </a:extLst>
          </p:cNvPr>
          <p:cNvSpPr>
            <a:spLocks noGrp="1"/>
          </p:cNvSpPr>
          <p:nvPr>
            <p:ph type="subTitle" idx="1"/>
          </p:nvPr>
        </p:nvSpPr>
        <p:spPr>
          <a:xfrm>
            <a:off x="609599" y="3602038"/>
            <a:ext cx="1097279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236AB742-F0D5-9841-9749-DEE7C42D9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spTree>
    <p:extLst>
      <p:ext uri="{BB962C8B-B14F-4D97-AF65-F5344CB8AC3E}">
        <p14:creationId xmlns:p14="http://schemas.microsoft.com/office/powerpoint/2010/main" val="4097052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 dar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AAC867-BA27-40EB-8D63-152F56BE76CF}"/>
              </a:ext>
            </a:extLst>
          </p:cNvPr>
          <p:cNvSpPr/>
          <p:nvPr userDrawn="1"/>
        </p:nvSpPr>
        <p:spPr>
          <a:xfrm>
            <a:off x="0" y="885824"/>
            <a:ext cx="12192000" cy="4786313"/>
          </a:xfrm>
          <a:prstGeom prst="rect">
            <a:avLst/>
          </a:prstGeom>
          <a:solidFill>
            <a:srgbClr val="2E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3600" b="1" dirty="0"/>
          </a:p>
        </p:txBody>
      </p:sp>
      <p:sp>
        <p:nvSpPr>
          <p:cNvPr id="8" name="Title 1">
            <a:extLst>
              <a:ext uri="{FF2B5EF4-FFF2-40B4-BE49-F238E27FC236}">
                <a16:creationId xmlns:a16="http://schemas.microsoft.com/office/drawing/2014/main" id="{742D64CA-1A29-4C54-88E7-CBCEB918C539}"/>
              </a:ext>
            </a:extLst>
          </p:cNvPr>
          <p:cNvSpPr>
            <a:spLocks noGrp="1"/>
          </p:cNvSpPr>
          <p:nvPr>
            <p:ph type="ctrTitle"/>
          </p:nvPr>
        </p:nvSpPr>
        <p:spPr>
          <a:xfrm>
            <a:off x="609600" y="1122363"/>
            <a:ext cx="10972800" cy="2306637"/>
          </a:xfrm>
        </p:spPr>
        <p:txBody>
          <a:bodyPr anchor="b">
            <a:normAutofit/>
          </a:bodyPr>
          <a:lstStyle>
            <a:lvl1pPr algn="ctr">
              <a:defRPr sz="5400">
                <a:solidFill>
                  <a:schemeClr val="bg1"/>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558C4B13-A926-4ADD-AD9B-F8558375A173}"/>
              </a:ext>
            </a:extLst>
          </p:cNvPr>
          <p:cNvSpPr>
            <a:spLocks noGrp="1"/>
          </p:cNvSpPr>
          <p:nvPr>
            <p:ph type="subTitle" idx="1"/>
          </p:nvPr>
        </p:nvSpPr>
        <p:spPr>
          <a:xfrm>
            <a:off x="609599" y="3602038"/>
            <a:ext cx="10972799"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10879A08-2D05-3948-8BBB-2672FDB2E5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pic>
        <p:nvPicPr>
          <p:cNvPr id="10" name="Picture 9" descr="TRPLOGOh_pms.png">
            <a:extLst>
              <a:ext uri="{FF2B5EF4-FFF2-40B4-BE49-F238E27FC236}">
                <a16:creationId xmlns:a16="http://schemas.microsoft.com/office/drawing/2014/main" id="{16851214-87A2-9445-B0C0-AA554CD5A3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76265" y="6094774"/>
            <a:ext cx="1865575" cy="474187"/>
          </a:xfrm>
          <a:prstGeom prst="rect">
            <a:avLst/>
          </a:prstGeom>
        </p:spPr>
      </p:pic>
      <p:cxnSp>
        <p:nvCxnSpPr>
          <p:cNvPr id="11" name="Straight Connector 10">
            <a:extLst>
              <a:ext uri="{FF2B5EF4-FFF2-40B4-BE49-F238E27FC236}">
                <a16:creationId xmlns:a16="http://schemas.microsoft.com/office/drawing/2014/main" id="{2C08A1E5-E51B-A744-B0B1-667B4410B72B}"/>
              </a:ext>
            </a:extLst>
          </p:cNvPr>
          <p:cNvCxnSpPr>
            <a:cxnSpLocks/>
          </p:cNvCxnSpPr>
          <p:nvPr userDrawn="1"/>
        </p:nvCxnSpPr>
        <p:spPr>
          <a:xfrm>
            <a:off x="838200" y="6501959"/>
            <a:ext cx="8051800" cy="0"/>
          </a:xfrm>
          <a:prstGeom prst="line">
            <a:avLst/>
          </a:prstGeom>
          <a:ln w="9525">
            <a:solidFill>
              <a:srgbClr val="80BE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647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D459-61AD-4D5E-B185-203D37BC87D1}"/>
              </a:ext>
            </a:extLst>
          </p:cNvPr>
          <p:cNvSpPr>
            <a:spLocks noGrp="1"/>
          </p:cNvSpPr>
          <p:nvPr>
            <p:ph type="title"/>
          </p:nvPr>
        </p:nvSpPr>
        <p:spPr>
          <a:xfrm>
            <a:off x="609600" y="342900"/>
            <a:ext cx="10972800" cy="580985"/>
          </a:xfrm>
        </p:spPr>
        <p:txBody>
          <a:bodyPr anchor="ct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98259F-C8B5-444E-8999-C48403419A21}"/>
              </a:ext>
            </a:extLst>
          </p:cNvPr>
          <p:cNvSpPr>
            <a:spLocks noGrp="1"/>
          </p:cNvSpPr>
          <p:nvPr>
            <p:ph idx="1"/>
          </p:nvPr>
        </p:nvSpPr>
        <p:spPr>
          <a:xfrm>
            <a:off x="609599" y="1421606"/>
            <a:ext cx="10972799" cy="4750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id="{93AEC1E4-189E-4EE7-B8E0-32758D920619}"/>
              </a:ext>
            </a:extLst>
          </p:cNvPr>
          <p:cNvGrpSpPr/>
          <p:nvPr userDrawn="1"/>
        </p:nvGrpSpPr>
        <p:grpSpPr>
          <a:xfrm>
            <a:off x="0" y="910959"/>
            <a:ext cx="12191999" cy="214892"/>
            <a:chOff x="0" y="1524693"/>
            <a:chExt cx="12191999" cy="214892"/>
          </a:xfrm>
        </p:grpSpPr>
        <p:sp>
          <p:nvSpPr>
            <p:cNvPr id="9" name="Rectangle 8">
              <a:extLst>
                <a:ext uri="{FF2B5EF4-FFF2-40B4-BE49-F238E27FC236}">
                  <a16:creationId xmlns:a16="http://schemas.microsoft.com/office/drawing/2014/main" id="{D567060E-EAF6-4848-BB59-397E48CB1B00}"/>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C9B021A-79D9-4D16-B10B-831D390AF4AC}"/>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381C70A-F5EF-4492-974F-6302F4A5197A}"/>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25F5B3D-D2B3-4C92-90AE-CD0BEAA34AA1}"/>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0263320-ED1C-4F5A-8373-390BC77E4535}"/>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9525EBD-6345-4AFE-B948-E34386A29C52}"/>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1E96E4-123C-46E0-96B7-659AAAC5D23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41FEC89-3E74-40A8-A2EA-78AE8DCC0475}"/>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FD184FB-E6BA-4364-9D1F-8A1BE0F12EFB}"/>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Slide Number Placeholder 5">
            <a:extLst>
              <a:ext uri="{FF2B5EF4-FFF2-40B4-BE49-F238E27FC236}">
                <a16:creationId xmlns:a16="http://schemas.microsoft.com/office/drawing/2014/main" id="{74833B15-6F5E-0345-B0A1-A6A3AB1A8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cxnSp>
        <p:nvCxnSpPr>
          <p:cNvPr id="20" name="Straight Connector 19">
            <a:extLst>
              <a:ext uri="{FF2B5EF4-FFF2-40B4-BE49-F238E27FC236}">
                <a16:creationId xmlns:a16="http://schemas.microsoft.com/office/drawing/2014/main" id="{7CC3B6D1-E7AA-0045-9BFA-6CF131BD3570}"/>
              </a:ext>
            </a:extLst>
          </p:cNvPr>
          <p:cNvCxnSpPr>
            <a:cxnSpLocks/>
          </p:cNvCxnSpPr>
          <p:nvPr userDrawn="1"/>
        </p:nvCxnSpPr>
        <p:spPr>
          <a:xfrm>
            <a:off x="838200" y="6501959"/>
            <a:ext cx="8051800" cy="0"/>
          </a:xfrm>
          <a:prstGeom prst="line">
            <a:avLst/>
          </a:prstGeom>
          <a:ln w="9525">
            <a:solidFill>
              <a:srgbClr val="80BE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64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0205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AE752F-768F-6B40-A111-FB801B4396CE}" type="datetime1">
              <a:rPr lang="en-US" smtClean="0"/>
              <a:pPr/>
              <a:t>8/23/2022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E892AB5-C4DB-AD46-B1A0-054C1AD2A4FD}" type="slidenum">
              <a:rPr lang="en-US" smtClean="0"/>
              <a:pPr/>
              <a:t>‹#›</a:t>
            </a:fld>
            <a:endParaRPr lang="en-US" dirty="0"/>
          </a:p>
        </p:txBody>
      </p:sp>
    </p:spTree>
    <p:extLst>
      <p:ext uri="{BB962C8B-B14F-4D97-AF65-F5344CB8AC3E}">
        <p14:creationId xmlns:p14="http://schemas.microsoft.com/office/powerpoint/2010/main" val="3709327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D459-61AD-4D5E-B185-203D37BC87D1}"/>
              </a:ext>
            </a:extLst>
          </p:cNvPr>
          <p:cNvSpPr>
            <a:spLocks noGrp="1"/>
          </p:cNvSpPr>
          <p:nvPr>
            <p:ph type="title"/>
          </p:nvPr>
        </p:nvSpPr>
        <p:spPr>
          <a:xfrm>
            <a:off x="609600" y="342900"/>
            <a:ext cx="10972800" cy="580985"/>
          </a:xfrm>
        </p:spPr>
        <p:txBody>
          <a:bodyPr anchor="ctr">
            <a:normAutofit/>
          </a:bodyPr>
          <a:lstStyle>
            <a:lvl1pPr>
              <a:defRPr sz="32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93AEC1E4-189E-4EE7-B8E0-32758D920619}"/>
              </a:ext>
            </a:extLst>
          </p:cNvPr>
          <p:cNvGrpSpPr/>
          <p:nvPr userDrawn="1"/>
        </p:nvGrpSpPr>
        <p:grpSpPr>
          <a:xfrm>
            <a:off x="0" y="910959"/>
            <a:ext cx="12191999" cy="214892"/>
            <a:chOff x="0" y="1524693"/>
            <a:chExt cx="12191999" cy="214892"/>
          </a:xfrm>
        </p:grpSpPr>
        <p:sp>
          <p:nvSpPr>
            <p:cNvPr id="9" name="Rectangle 8">
              <a:extLst>
                <a:ext uri="{FF2B5EF4-FFF2-40B4-BE49-F238E27FC236}">
                  <a16:creationId xmlns:a16="http://schemas.microsoft.com/office/drawing/2014/main" id="{D567060E-EAF6-4848-BB59-397E48CB1B00}"/>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C9B021A-79D9-4D16-B10B-831D390AF4AC}"/>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381C70A-F5EF-4492-974F-6302F4A5197A}"/>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25F5B3D-D2B3-4C92-90AE-CD0BEAA34AA1}"/>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0263320-ED1C-4F5A-8373-390BC77E4535}"/>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9525EBD-6345-4AFE-B948-E34386A29C52}"/>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1E96E4-123C-46E0-96B7-659AAAC5D23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41FEC89-3E74-40A8-A2EA-78AE8DCC0475}"/>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FD184FB-E6BA-4364-9D1F-8A1BE0F12EFB}"/>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Content Placeholder 2">
            <a:extLst>
              <a:ext uri="{FF2B5EF4-FFF2-40B4-BE49-F238E27FC236}">
                <a16:creationId xmlns:a16="http://schemas.microsoft.com/office/drawing/2014/main" id="{7A24F144-645D-4FE5-B3D2-B2A0AC5EA1BD}"/>
              </a:ext>
            </a:extLst>
          </p:cNvPr>
          <p:cNvSpPr>
            <a:spLocks noGrp="1"/>
          </p:cNvSpPr>
          <p:nvPr>
            <p:ph sz="half" idx="1"/>
          </p:nvPr>
        </p:nvSpPr>
        <p:spPr>
          <a:xfrm>
            <a:off x="609600" y="1393031"/>
            <a:ext cx="5288756" cy="47839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08608328-8E4B-4072-B734-AC18C1CFCB71}"/>
              </a:ext>
            </a:extLst>
          </p:cNvPr>
          <p:cNvSpPr>
            <a:spLocks noGrp="1"/>
          </p:cNvSpPr>
          <p:nvPr>
            <p:ph sz="half" idx="2"/>
          </p:nvPr>
        </p:nvSpPr>
        <p:spPr>
          <a:xfrm>
            <a:off x="6293644" y="1393031"/>
            <a:ext cx="5288756" cy="47839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5">
            <a:extLst>
              <a:ext uri="{FF2B5EF4-FFF2-40B4-BE49-F238E27FC236}">
                <a16:creationId xmlns:a16="http://schemas.microsoft.com/office/drawing/2014/main" id="{A65CA1A3-53D5-E945-A459-5A1617606E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spTree>
    <p:extLst>
      <p:ext uri="{BB962C8B-B14F-4D97-AF65-F5344CB8AC3E}">
        <p14:creationId xmlns:p14="http://schemas.microsoft.com/office/powerpoint/2010/main" val="3916898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D459-61AD-4D5E-B185-203D37BC87D1}"/>
              </a:ext>
            </a:extLst>
          </p:cNvPr>
          <p:cNvSpPr>
            <a:spLocks noGrp="1"/>
          </p:cNvSpPr>
          <p:nvPr>
            <p:ph type="title"/>
          </p:nvPr>
        </p:nvSpPr>
        <p:spPr>
          <a:xfrm>
            <a:off x="609600" y="342900"/>
            <a:ext cx="10972800" cy="580985"/>
          </a:xfrm>
        </p:spPr>
        <p:txBody>
          <a:bodyPr anchor="ctr">
            <a:normAutofit/>
          </a:bodyPr>
          <a:lstStyle>
            <a:lvl1pPr>
              <a:defRPr sz="32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93AEC1E4-189E-4EE7-B8E0-32758D920619}"/>
              </a:ext>
            </a:extLst>
          </p:cNvPr>
          <p:cNvGrpSpPr/>
          <p:nvPr userDrawn="1"/>
        </p:nvGrpSpPr>
        <p:grpSpPr>
          <a:xfrm>
            <a:off x="0" y="910959"/>
            <a:ext cx="12191999" cy="214892"/>
            <a:chOff x="0" y="1524693"/>
            <a:chExt cx="12191999" cy="214892"/>
          </a:xfrm>
        </p:grpSpPr>
        <p:sp>
          <p:nvSpPr>
            <p:cNvPr id="9" name="Rectangle 8">
              <a:extLst>
                <a:ext uri="{FF2B5EF4-FFF2-40B4-BE49-F238E27FC236}">
                  <a16:creationId xmlns:a16="http://schemas.microsoft.com/office/drawing/2014/main" id="{D567060E-EAF6-4848-BB59-397E48CB1B00}"/>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C9B021A-79D9-4D16-B10B-831D390AF4AC}"/>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381C70A-F5EF-4492-974F-6302F4A5197A}"/>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25F5B3D-D2B3-4C92-90AE-CD0BEAA34AA1}"/>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0263320-ED1C-4F5A-8373-390BC77E4535}"/>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9525EBD-6345-4AFE-B948-E34386A29C52}"/>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1E96E4-123C-46E0-96B7-659AAAC5D23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41FEC89-3E74-40A8-A2EA-78AE8DCC0475}"/>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FD184FB-E6BA-4364-9D1F-8A1BE0F12EFB}"/>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Slide Number Placeholder 5">
            <a:extLst>
              <a:ext uri="{FF2B5EF4-FFF2-40B4-BE49-F238E27FC236}">
                <a16:creationId xmlns:a16="http://schemas.microsoft.com/office/drawing/2014/main" id="{7E59BBBE-9CF1-1048-B783-F0F0F979B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spTree>
    <p:extLst>
      <p:ext uri="{BB962C8B-B14F-4D97-AF65-F5344CB8AC3E}">
        <p14:creationId xmlns:p14="http://schemas.microsoft.com/office/powerpoint/2010/main" val="3520543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9BEF1-822B-477B-93A0-AA9D037B6523}"/>
              </a:ext>
            </a:extLst>
          </p:cNvPr>
          <p:cNvSpPr>
            <a:spLocks noGrp="1"/>
          </p:cNvSpPr>
          <p:nvPr>
            <p:ph type="title"/>
          </p:nvPr>
        </p:nvSpPr>
        <p:spPr>
          <a:xfrm>
            <a:off x="609600" y="1709739"/>
            <a:ext cx="10972800" cy="1719262"/>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D70EF6-CF09-4099-831F-BF276D5B9867}"/>
              </a:ext>
            </a:extLst>
          </p:cNvPr>
          <p:cNvSpPr>
            <a:spLocks noGrp="1"/>
          </p:cNvSpPr>
          <p:nvPr>
            <p:ph type="body" idx="1"/>
          </p:nvPr>
        </p:nvSpPr>
        <p:spPr>
          <a:xfrm>
            <a:off x="609599" y="3529014"/>
            <a:ext cx="10972799" cy="19282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oup 6">
            <a:extLst>
              <a:ext uri="{FF2B5EF4-FFF2-40B4-BE49-F238E27FC236}">
                <a16:creationId xmlns:a16="http://schemas.microsoft.com/office/drawing/2014/main" id="{84D524E7-A4A8-4B48-A7D5-BFF97B35423D}"/>
              </a:ext>
            </a:extLst>
          </p:cNvPr>
          <p:cNvGrpSpPr/>
          <p:nvPr userDrawn="1"/>
        </p:nvGrpSpPr>
        <p:grpSpPr>
          <a:xfrm>
            <a:off x="0" y="5457245"/>
            <a:ext cx="12191999" cy="214892"/>
            <a:chOff x="0" y="1524693"/>
            <a:chExt cx="12191999" cy="214892"/>
          </a:xfrm>
        </p:grpSpPr>
        <p:sp>
          <p:nvSpPr>
            <p:cNvPr id="8" name="Rectangle 7">
              <a:extLst>
                <a:ext uri="{FF2B5EF4-FFF2-40B4-BE49-F238E27FC236}">
                  <a16:creationId xmlns:a16="http://schemas.microsoft.com/office/drawing/2014/main" id="{127547EC-33A2-4EC5-B682-6FFDD205CF48}"/>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4E2B250-46EA-4E34-AA26-8D84726A2DA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28737D8-F31E-4CCC-8A68-0C539E794D8C}"/>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CC1B610-97D1-4E73-9809-2ADA5FAABC83}"/>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60D7692-67E6-41CF-9C88-63684EAEC9AC}"/>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937857-2668-4A0F-8753-1C6080C41359}"/>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B234416-82C7-4964-8B49-9B758462B346}"/>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F745A99-8E9C-4026-B27A-2168751A68B8}"/>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3594F69-FCE4-4FA3-A639-7C153A9FD286}"/>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Slide Number Placeholder 5">
            <a:extLst>
              <a:ext uri="{FF2B5EF4-FFF2-40B4-BE49-F238E27FC236}">
                <a16:creationId xmlns:a16="http://schemas.microsoft.com/office/drawing/2014/main" id="{9B3E7E26-F5E4-CF4E-8028-9F1E9905F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spTree>
    <p:extLst>
      <p:ext uri="{BB962C8B-B14F-4D97-AF65-F5344CB8AC3E}">
        <p14:creationId xmlns:p14="http://schemas.microsoft.com/office/powerpoint/2010/main" val="2843349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2FF73B-40B7-4C3A-841C-4BE8728FCA12}"/>
              </a:ext>
            </a:extLst>
          </p:cNvPr>
          <p:cNvSpPr/>
          <p:nvPr userDrawn="1"/>
        </p:nvSpPr>
        <p:spPr>
          <a:xfrm>
            <a:off x="0" y="885824"/>
            <a:ext cx="12192000" cy="4786313"/>
          </a:xfrm>
          <a:prstGeom prst="rect">
            <a:avLst/>
          </a:prstGeom>
          <a:solidFill>
            <a:srgbClr val="2E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3600" b="1" dirty="0"/>
          </a:p>
        </p:txBody>
      </p:sp>
      <p:sp>
        <p:nvSpPr>
          <p:cNvPr id="2" name="Title 1">
            <a:extLst>
              <a:ext uri="{FF2B5EF4-FFF2-40B4-BE49-F238E27FC236}">
                <a16:creationId xmlns:a16="http://schemas.microsoft.com/office/drawing/2014/main" id="{F3F9BEF1-822B-477B-93A0-AA9D037B6523}"/>
              </a:ext>
            </a:extLst>
          </p:cNvPr>
          <p:cNvSpPr>
            <a:spLocks noGrp="1"/>
          </p:cNvSpPr>
          <p:nvPr>
            <p:ph type="title"/>
          </p:nvPr>
        </p:nvSpPr>
        <p:spPr>
          <a:xfrm>
            <a:off x="609600" y="1709739"/>
            <a:ext cx="10972800" cy="1719262"/>
          </a:xfrm>
        </p:spPr>
        <p:txBody>
          <a:bodyPr anchor="b">
            <a:normAutofit/>
          </a:bodyPr>
          <a:lstStyle>
            <a:lvl1pPr>
              <a:defRPr sz="5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D70EF6-CF09-4099-831F-BF276D5B9867}"/>
              </a:ext>
            </a:extLst>
          </p:cNvPr>
          <p:cNvSpPr>
            <a:spLocks noGrp="1"/>
          </p:cNvSpPr>
          <p:nvPr>
            <p:ph type="body" idx="1"/>
          </p:nvPr>
        </p:nvSpPr>
        <p:spPr>
          <a:xfrm>
            <a:off x="609599" y="3529013"/>
            <a:ext cx="10972799" cy="192823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8" name="Group 7">
            <a:extLst>
              <a:ext uri="{FF2B5EF4-FFF2-40B4-BE49-F238E27FC236}">
                <a16:creationId xmlns:a16="http://schemas.microsoft.com/office/drawing/2014/main" id="{9DF4FA31-2042-4DF4-8DCF-67DF22712262}"/>
              </a:ext>
            </a:extLst>
          </p:cNvPr>
          <p:cNvGrpSpPr/>
          <p:nvPr userDrawn="1"/>
        </p:nvGrpSpPr>
        <p:grpSpPr>
          <a:xfrm>
            <a:off x="0" y="5457245"/>
            <a:ext cx="12191999" cy="214892"/>
            <a:chOff x="0" y="1524693"/>
            <a:chExt cx="12191999" cy="214892"/>
          </a:xfrm>
        </p:grpSpPr>
        <p:sp>
          <p:nvSpPr>
            <p:cNvPr id="9" name="Rectangle 8">
              <a:extLst>
                <a:ext uri="{FF2B5EF4-FFF2-40B4-BE49-F238E27FC236}">
                  <a16:creationId xmlns:a16="http://schemas.microsoft.com/office/drawing/2014/main" id="{A9BDE50B-3A2D-4674-9407-AA380BEFC433}"/>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A199C21-8CE8-450A-A57E-0A2E02091DC3}"/>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E29F18-679E-4923-A63F-E5C6269946CB}"/>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5E49F4F-959E-4F80-980F-065CBFF5CDA8}"/>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1EBA10-2F66-4037-ADEA-24DA12B38C1C}"/>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1ABB8C-B1F1-47F9-A417-C1EE0DF3253B}"/>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3970006-E7D5-4B60-B956-1AB43E74E5BE}"/>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CF58AFD-2865-4A14-99CD-32532463FF59}"/>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52FEBF6-C17D-43FB-8136-D41D9272F29D}"/>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Slide Number Placeholder 5">
            <a:extLst>
              <a:ext uri="{FF2B5EF4-FFF2-40B4-BE49-F238E27FC236}">
                <a16:creationId xmlns:a16="http://schemas.microsoft.com/office/drawing/2014/main" id="{E3E854A7-014D-8A4A-B9DE-473F1345F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spTree>
    <p:extLst>
      <p:ext uri="{BB962C8B-B14F-4D97-AF65-F5344CB8AC3E}">
        <p14:creationId xmlns:p14="http://schemas.microsoft.com/office/powerpoint/2010/main" val="2568886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FD7660-8091-4A34-9E67-7B3B61A0CD9B}"/>
              </a:ext>
            </a:extLst>
          </p:cNvPr>
          <p:cNvSpPr>
            <a:spLocks noGrp="1"/>
          </p:cNvSpPr>
          <p:nvPr>
            <p:ph type="body" idx="1"/>
          </p:nvPr>
        </p:nvSpPr>
        <p:spPr>
          <a:xfrm>
            <a:off x="609600" y="1545431"/>
            <a:ext cx="53879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15BD53-046C-4F6B-B0B5-4225F7647456}"/>
              </a:ext>
            </a:extLst>
          </p:cNvPr>
          <p:cNvSpPr>
            <a:spLocks noGrp="1"/>
          </p:cNvSpPr>
          <p:nvPr>
            <p:ph sz="half" idx="2"/>
          </p:nvPr>
        </p:nvSpPr>
        <p:spPr>
          <a:xfrm>
            <a:off x="609600" y="2369342"/>
            <a:ext cx="5387975" cy="3802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28D46D6-E327-44E4-BE21-E4DF38107E08}"/>
              </a:ext>
            </a:extLst>
          </p:cNvPr>
          <p:cNvSpPr>
            <a:spLocks noGrp="1"/>
          </p:cNvSpPr>
          <p:nvPr>
            <p:ph type="body" sz="quarter" idx="3"/>
          </p:nvPr>
        </p:nvSpPr>
        <p:spPr>
          <a:xfrm>
            <a:off x="6172200" y="1545431"/>
            <a:ext cx="5410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2EC6D-002E-4891-8C74-34F3B82BE311}"/>
              </a:ext>
            </a:extLst>
          </p:cNvPr>
          <p:cNvSpPr>
            <a:spLocks noGrp="1"/>
          </p:cNvSpPr>
          <p:nvPr>
            <p:ph sz="quarter" idx="4"/>
          </p:nvPr>
        </p:nvSpPr>
        <p:spPr>
          <a:xfrm>
            <a:off x="6172200" y="2369342"/>
            <a:ext cx="5410200" cy="3802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4ED348E1-C4C6-488F-92B9-DE52D6BD2478}"/>
              </a:ext>
            </a:extLst>
          </p:cNvPr>
          <p:cNvSpPr txBox="1">
            <a:spLocks/>
          </p:cNvSpPr>
          <p:nvPr userDrawn="1"/>
        </p:nvSpPr>
        <p:spPr>
          <a:xfrm>
            <a:off x="609600" y="342900"/>
            <a:ext cx="10972800" cy="580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Click to edit Master title style</a:t>
            </a:r>
          </a:p>
        </p:txBody>
      </p:sp>
      <p:grpSp>
        <p:nvGrpSpPr>
          <p:cNvPr id="13" name="Group 12">
            <a:extLst>
              <a:ext uri="{FF2B5EF4-FFF2-40B4-BE49-F238E27FC236}">
                <a16:creationId xmlns:a16="http://schemas.microsoft.com/office/drawing/2014/main" id="{AD2C248D-84CD-46AA-8599-A760F4C73D2D}"/>
              </a:ext>
            </a:extLst>
          </p:cNvPr>
          <p:cNvGrpSpPr/>
          <p:nvPr userDrawn="1"/>
        </p:nvGrpSpPr>
        <p:grpSpPr>
          <a:xfrm>
            <a:off x="0" y="910959"/>
            <a:ext cx="12191999" cy="214892"/>
            <a:chOff x="0" y="1524693"/>
            <a:chExt cx="12191999" cy="214892"/>
          </a:xfrm>
        </p:grpSpPr>
        <p:sp>
          <p:nvSpPr>
            <p:cNvPr id="14" name="Rectangle 13">
              <a:extLst>
                <a:ext uri="{FF2B5EF4-FFF2-40B4-BE49-F238E27FC236}">
                  <a16:creationId xmlns:a16="http://schemas.microsoft.com/office/drawing/2014/main" id="{B458AF56-5B0E-4A61-AD30-87BD3165B89F}"/>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6516303-EF52-49D3-8E65-F5A230A7F448}"/>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2779597-B0AE-4F44-89BA-ECD9E4193546}"/>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8CD8959-0B32-4D9E-8219-1C08D2D5D7F5}"/>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A64DCC1-E8F5-460A-BBA7-8A1F0FD781A7}"/>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281029D-A0E0-4B23-B873-DAA1FDBA0D02}"/>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ACE8CCE-82BE-4B82-A34E-DB7D144850CE}"/>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BFF8E79-4485-489E-BF71-26CCD04ED7DD}"/>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95D386C-5AA2-4702-AA76-BD0AAD17EB80}"/>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a:extLst>
              <a:ext uri="{FF2B5EF4-FFF2-40B4-BE49-F238E27FC236}">
                <a16:creationId xmlns:a16="http://schemas.microsoft.com/office/drawing/2014/main" id="{BC70C2E7-2ED6-9745-B4BA-00636B1F21CF}"/>
              </a:ext>
            </a:extLst>
          </p:cNvPr>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spTree>
    <p:extLst>
      <p:ext uri="{BB962C8B-B14F-4D97-AF65-F5344CB8AC3E}">
        <p14:creationId xmlns:p14="http://schemas.microsoft.com/office/powerpoint/2010/main" val="1304550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4713396-016B-A243-BF5A-4CDEC580D7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spTree>
    <p:extLst>
      <p:ext uri="{BB962C8B-B14F-4D97-AF65-F5344CB8AC3E}">
        <p14:creationId xmlns:p14="http://schemas.microsoft.com/office/powerpoint/2010/main" val="4175815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112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94360" y="1508760"/>
            <a:ext cx="11000232" cy="4020539"/>
          </a:xfrm>
          <a:prstGeom prst="rect">
            <a:avLst/>
          </a:prstGeom>
        </p:spPr>
        <p:txBody>
          <a:bodyPr/>
          <a:lstStyle>
            <a:lvl1pPr>
              <a:lnSpc>
                <a:spcPts val="3000"/>
              </a:lnSpc>
              <a:spcBef>
                <a:spcPts val="0"/>
              </a:spcBef>
              <a:spcAft>
                <a:spcPts val="1200"/>
              </a:spcAft>
              <a:defRPr sz="2000"/>
            </a:lvl1pPr>
            <a:lvl2pPr>
              <a:lnSpc>
                <a:spcPts val="3000"/>
              </a:lnSpc>
              <a:spcBef>
                <a:spcPts val="0"/>
              </a:spcBef>
              <a:spcAft>
                <a:spcPts val="1200"/>
              </a:spcAft>
              <a:defRPr sz="2000"/>
            </a:lvl2pPr>
          </a:lstStyle>
          <a:p>
            <a:pPr lvl="0"/>
            <a:r>
              <a:rPr lang="en-US" dirty="0"/>
              <a:t>Edit Master text styles</a:t>
            </a:r>
          </a:p>
          <a:p>
            <a:pPr lvl="1"/>
            <a:r>
              <a:rPr lang="en-US" dirty="0"/>
              <a:t>Second level</a:t>
            </a:r>
          </a:p>
        </p:txBody>
      </p:sp>
      <p:sp>
        <p:nvSpPr>
          <p:cNvPr id="6" name="Slide Number Placeholder 5"/>
          <p:cNvSpPr>
            <a:spLocks noGrp="1"/>
          </p:cNvSpPr>
          <p:nvPr>
            <p:ph type="sldNum" sz="quarter" idx="12"/>
          </p:nvPr>
        </p:nvSpPr>
        <p:spPr/>
        <p:txBody>
          <a:bodyPr/>
          <a:lstStyle/>
          <a:p>
            <a:fld id="{6E892AB5-C4DB-AD46-B1A0-054C1AD2A4FD}" type="slidenum">
              <a:rPr lang="en-US" smtClean="0"/>
              <a:pPr/>
              <a:t>‹#›</a:t>
            </a:fld>
            <a:endParaRPr lang="en-US" dirty="0"/>
          </a:p>
        </p:txBody>
      </p:sp>
      <p:sp>
        <p:nvSpPr>
          <p:cNvPr id="5" name="Title Placeholder 1">
            <a:extLst>
              <a:ext uri="{FF2B5EF4-FFF2-40B4-BE49-F238E27FC236}">
                <a16:creationId xmlns:a16="http://schemas.microsoft.com/office/drawing/2014/main" id="{3731247C-91A1-9444-6B8E-1A603B7EBACD}"/>
              </a:ext>
            </a:extLst>
          </p:cNvPr>
          <p:cNvSpPr>
            <a:spLocks noGrp="1"/>
          </p:cNvSpPr>
          <p:nvPr>
            <p:ph type="title" hasCustomPrompt="1"/>
          </p:nvPr>
        </p:nvSpPr>
        <p:spPr>
          <a:xfrm>
            <a:off x="594360" y="457200"/>
            <a:ext cx="11000232" cy="535531"/>
          </a:xfrm>
          <a:prstGeom prst="rect">
            <a:avLst/>
          </a:prstGeom>
        </p:spPr>
        <p:txBody>
          <a:bodyPr vert="horz" wrap="square" lIns="91440" tIns="45720" rIns="91440" bIns="45720" rtlCol="0" anchor="ctr">
            <a:spAutoFit/>
          </a:bodyPr>
          <a:lstStyle>
            <a:lvl1pPr>
              <a:defRPr sz="3200" b="1">
                <a:solidFill>
                  <a:schemeClr val="tx2"/>
                </a:solidFill>
              </a:defRPr>
            </a:lvl1pPr>
          </a:lstStyle>
          <a:p>
            <a:r>
              <a:rPr lang="en-US" dirty="0"/>
              <a:t>Slide title</a:t>
            </a:r>
          </a:p>
        </p:txBody>
      </p:sp>
    </p:spTree>
    <p:extLst>
      <p:ext uri="{BB962C8B-B14F-4D97-AF65-F5344CB8AC3E}">
        <p14:creationId xmlns:p14="http://schemas.microsoft.com/office/powerpoint/2010/main" val="1213487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Titl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EFEFE22-65A4-1F45-B492-4319DFF7DEDD}"/>
              </a:ext>
            </a:extLst>
          </p:cNvPr>
          <p:cNvSpPr>
            <a:spLocks noGrp="1"/>
          </p:cNvSpPr>
          <p:nvPr>
            <p:ph type="title" hasCustomPrompt="1"/>
          </p:nvPr>
        </p:nvSpPr>
        <p:spPr>
          <a:xfrm>
            <a:off x="594360" y="457200"/>
            <a:ext cx="11000232" cy="535531"/>
          </a:xfrm>
          <a:prstGeom prst="rect">
            <a:avLst/>
          </a:prstGeom>
        </p:spPr>
        <p:txBody>
          <a:bodyPr vert="horz" wrap="square" lIns="91440" tIns="45720" rIns="91440" bIns="45720" rtlCol="0" anchor="ctr">
            <a:spAutoFit/>
          </a:bodyPr>
          <a:lstStyle>
            <a:lvl1pPr>
              <a:defRPr sz="3200" b="1">
                <a:solidFill>
                  <a:schemeClr val="tx2"/>
                </a:solidFill>
              </a:defRPr>
            </a:lvl1pPr>
          </a:lstStyle>
          <a:p>
            <a:r>
              <a:rPr lang="en-US" dirty="0"/>
              <a:t>Slide title</a:t>
            </a:r>
          </a:p>
        </p:txBody>
      </p:sp>
      <p:sp>
        <p:nvSpPr>
          <p:cNvPr id="6" name="Text Placeholder 5">
            <a:extLst>
              <a:ext uri="{FF2B5EF4-FFF2-40B4-BE49-F238E27FC236}">
                <a16:creationId xmlns:a16="http://schemas.microsoft.com/office/drawing/2014/main" id="{98C8963A-ACFA-E542-B9A4-8EA1793C658C}"/>
              </a:ext>
            </a:extLst>
          </p:cNvPr>
          <p:cNvSpPr>
            <a:spLocks noGrp="1"/>
          </p:cNvSpPr>
          <p:nvPr>
            <p:ph type="body" sz="quarter" idx="10"/>
          </p:nvPr>
        </p:nvSpPr>
        <p:spPr>
          <a:xfrm>
            <a:off x="594360" y="1508760"/>
            <a:ext cx="11000232" cy="405384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03FC9C0A-5115-4DBF-20BE-2FA75A4838D4}"/>
              </a:ext>
            </a:extLst>
          </p:cNvPr>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6CC2FB7E-E9FD-AA44-8101-F627C1923673}" type="slidenum">
              <a:rPr lang="en-US" smtClean="0"/>
              <a:pPr/>
              <a:t>‹#›</a:t>
            </a:fld>
            <a:endParaRPr lang="en-US" dirty="0"/>
          </a:p>
        </p:txBody>
      </p:sp>
    </p:spTree>
    <p:extLst>
      <p:ext uri="{BB962C8B-B14F-4D97-AF65-F5344CB8AC3E}">
        <p14:creationId xmlns:p14="http://schemas.microsoft.com/office/powerpoint/2010/main" val="1877822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D1A314F-7835-6249-ADF4-ED3C8A799BC0}"/>
              </a:ext>
            </a:extLst>
          </p:cNvPr>
          <p:cNvSpPr>
            <a:spLocks noGrp="1"/>
          </p:cNvSpPr>
          <p:nvPr>
            <p:ph sz="half" idx="1" hasCustomPrompt="1"/>
          </p:nvPr>
        </p:nvSpPr>
        <p:spPr>
          <a:xfrm>
            <a:off x="594360" y="1508760"/>
            <a:ext cx="5181600" cy="4041140"/>
          </a:xfrm>
          <a:prstGeom prst="rect">
            <a:avLst/>
          </a:prstGeom>
        </p:spPr>
        <p:txBody>
          <a:bodyPr/>
          <a:lstStyle>
            <a:lvl1pPr marL="0" indent="0">
              <a:lnSpc>
                <a:spcPts val="3000"/>
              </a:lnSpc>
              <a:spcBef>
                <a:spcPts val="0"/>
              </a:spcBef>
              <a:spcAft>
                <a:spcPts val="1200"/>
              </a:spcAft>
              <a:buNone/>
              <a:defRPr sz="2000"/>
            </a:lvl1pPr>
          </a:lstStyle>
          <a:p>
            <a:pPr lvl="0"/>
            <a:r>
              <a:rPr lang="en-US" dirty="0"/>
              <a:t>Click to edit text</a:t>
            </a:r>
          </a:p>
        </p:txBody>
      </p:sp>
      <p:sp>
        <p:nvSpPr>
          <p:cNvPr id="6" name="Content Placeholder 3">
            <a:extLst>
              <a:ext uri="{FF2B5EF4-FFF2-40B4-BE49-F238E27FC236}">
                <a16:creationId xmlns:a16="http://schemas.microsoft.com/office/drawing/2014/main" id="{481B9334-19F4-1245-96C7-3F32D6DF6EBA}"/>
              </a:ext>
            </a:extLst>
          </p:cNvPr>
          <p:cNvSpPr>
            <a:spLocks noGrp="1"/>
          </p:cNvSpPr>
          <p:nvPr>
            <p:ph sz="half" idx="2" hasCustomPrompt="1"/>
          </p:nvPr>
        </p:nvSpPr>
        <p:spPr>
          <a:xfrm>
            <a:off x="6412992" y="1508760"/>
            <a:ext cx="5181600" cy="4041140"/>
          </a:xfrm>
          <a:prstGeom prst="rect">
            <a:avLst/>
          </a:prstGeom>
        </p:spPr>
        <p:txBody>
          <a:bodyPr/>
          <a:lstStyle>
            <a:lvl1pPr marL="0" indent="0">
              <a:lnSpc>
                <a:spcPts val="2600"/>
              </a:lnSpc>
              <a:spcBef>
                <a:spcPts val="0"/>
              </a:spcBef>
              <a:spcAft>
                <a:spcPts val="600"/>
              </a:spcAft>
              <a:buNone/>
              <a:defRPr sz="2000"/>
            </a:lvl1pPr>
          </a:lstStyle>
          <a:p>
            <a:pPr lvl="0"/>
            <a:r>
              <a:rPr lang="en-US" dirty="0"/>
              <a:t>Click to edit text</a:t>
            </a:r>
          </a:p>
        </p:txBody>
      </p:sp>
      <p:sp>
        <p:nvSpPr>
          <p:cNvPr id="8" name="Slide Number Placeholder 5">
            <a:extLst>
              <a:ext uri="{FF2B5EF4-FFF2-40B4-BE49-F238E27FC236}">
                <a16:creationId xmlns:a16="http://schemas.microsoft.com/office/drawing/2014/main" id="{52F63F4C-EF16-3D87-BB42-A412F5638BB3}"/>
              </a:ext>
            </a:extLst>
          </p:cNvPr>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6CC2FB7E-E9FD-AA44-8101-F627C1923673}" type="slidenum">
              <a:rPr lang="en-US" smtClean="0"/>
              <a:pPr/>
              <a:t>‹#›</a:t>
            </a:fld>
            <a:endParaRPr lang="en-US" dirty="0"/>
          </a:p>
        </p:txBody>
      </p:sp>
      <p:sp>
        <p:nvSpPr>
          <p:cNvPr id="9" name="Title Placeholder 1">
            <a:extLst>
              <a:ext uri="{FF2B5EF4-FFF2-40B4-BE49-F238E27FC236}">
                <a16:creationId xmlns:a16="http://schemas.microsoft.com/office/drawing/2014/main" id="{EF806239-95AB-6726-3963-A88618C155A6}"/>
              </a:ext>
            </a:extLst>
          </p:cNvPr>
          <p:cNvSpPr>
            <a:spLocks noGrp="1"/>
          </p:cNvSpPr>
          <p:nvPr>
            <p:ph type="title" hasCustomPrompt="1"/>
          </p:nvPr>
        </p:nvSpPr>
        <p:spPr>
          <a:xfrm>
            <a:off x="594360" y="457200"/>
            <a:ext cx="11000232" cy="535531"/>
          </a:xfrm>
          <a:prstGeom prst="rect">
            <a:avLst/>
          </a:prstGeom>
        </p:spPr>
        <p:txBody>
          <a:bodyPr vert="horz" wrap="square" lIns="91440" tIns="45720" rIns="91440" bIns="45720" rtlCol="0" anchor="ctr">
            <a:spAutoFit/>
          </a:bodyPr>
          <a:lstStyle>
            <a:lvl1pPr>
              <a:defRPr sz="3200" b="1">
                <a:solidFill>
                  <a:schemeClr val="tx2"/>
                </a:solidFill>
              </a:defRPr>
            </a:lvl1pPr>
          </a:lstStyle>
          <a:p>
            <a:r>
              <a:rPr lang="en-US" dirty="0"/>
              <a:t>Slide title</a:t>
            </a:r>
          </a:p>
        </p:txBody>
      </p:sp>
    </p:spTree>
    <p:extLst>
      <p:ext uri="{BB962C8B-B14F-4D97-AF65-F5344CB8AC3E}">
        <p14:creationId xmlns:p14="http://schemas.microsoft.com/office/powerpoint/2010/main" val="4042838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C80694-F9B9-BB4B-8F34-C82B1D3177B3}" type="datetime1">
              <a:rPr lang="en-US" smtClean="0"/>
              <a:pPr/>
              <a:t>8/23/2022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E892AB5-C4DB-AD46-B1A0-054C1AD2A4FD}" type="slidenum">
              <a:rPr lang="en-US" smtClean="0"/>
              <a:pPr/>
              <a:t>‹#›</a:t>
            </a:fld>
            <a:endParaRPr lang="en-US" dirty="0"/>
          </a:p>
        </p:txBody>
      </p:sp>
    </p:spTree>
    <p:extLst>
      <p:ext uri="{BB962C8B-B14F-4D97-AF65-F5344CB8AC3E}">
        <p14:creationId xmlns:p14="http://schemas.microsoft.com/office/powerpoint/2010/main" val="3310642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4 point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16F02B1-79ED-41BA-A979-7D6571330E1A}"/>
              </a:ext>
            </a:extLst>
          </p:cNvPr>
          <p:cNvGrpSpPr/>
          <p:nvPr userDrawn="1"/>
        </p:nvGrpSpPr>
        <p:grpSpPr>
          <a:xfrm>
            <a:off x="375202" y="1074894"/>
            <a:ext cx="5576155" cy="4652754"/>
            <a:chOff x="642938" y="1462383"/>
            <a:chExt cx="5576155" cy="4652754"/>
          </a:xfrm>
        </p:grpSpPr>
        <p:grpSp>
          <p:nvGrpSpPr>
            <p:cNvPr id="9" name="Group 8">
              <a:extLst>
                <a:ext uri="{FF2B5EF4-FFF2-40B4-BE49-F238E27FC236}">
                  <a16:creationId xmlns:a16="http://schemas.microsoft.com/office/drawing/2014/main" id="{BBB606DC-6B98-4909-8AF2-35C347086F60}"/>
                </a:ext>
              </a:extLst>
            </p:cNvPr>
            <p:cNvGrpSpPr/>
            <p:nvPr/>
          </p:nvGrpSpPr>
          <p:grpSpPr>
            <a:xfrm>
              <a:off x="642938" y="1462383"/>
              <a:ext cx="5576155" cy="4652754"/>
              <a:chOff x="807060" y="500184"/>
              <a:chExt cx="8261350" cy="6893286"/>
            </a:xfrm>
          </p:grpSpPr>
          <p:grpSp>
            <p:nvGrpSpPr>
              <p:cNvPr id="14" name="Group 13">
                <a:extLst>
                  <a:ext uri="{FF2B5EF4-FFF2-40B4-BE49-F238E27FC236}">
                    <a16:creationId xmlns:a16="http://schemas.microsoft.com/office/drawing/2014/main" id="{8EDC1230-B848-4147-8EFD-1BB53983C5FE}"/>
                  </a:ext>
                </a:extLst>
              </p:cNvPr>
              <p:cNvGrpSpPr/>
              <p:nvPr/>
            </p:nvGrpSpPr>
            <p:grpSpPr>
              <a:xfrm>
                <a:off x="826110" y="500184"/>
                <a:ext cx="8242300" cy="1803401"/>
                <a:chOff x="966787" y="1625600"/>
                <a:chExt cx="8242300" cy="1803401"/>
              </a:xfrm>
            </p:grpSpPr>
            <p:sp>
              <p:nvSpPr>
                <p:cNvPr id="33" name="AutoShape 10082">
                  <a:extLst>
                    <a:ext uri="{FF2B5EF4-FFF2-40B4-BE49-F238E27FC236}">
                      <a16:creationId xmlns:a16="http://schemas.microsoft.com/office/drawing/2014/main" id="{F6060892-559C-47A5-8957-6A7BA838F771}"/>
                    </a:ext>
                  </a:extLst>
                </p:cNvPr>
                <p:cNvSpPr>
                  <a:spLocks noChangeAspect="1" noChangeArrowheads="1" noTextEdit="1"/>
                </p:cNvSpPr>
                <p:nvPr/>
              </p:nvSpPr>
              <p:spPr bwMode="auto">
                <a:xfrm>
                  <a:off x="966787" y="1625600"/>
                  <a:ext cx="8242300" cy="180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sp>
              <p:nvSpPr>
                <p:cNvPr id="34" name="Freeform 10085">
                  <a:extLst>
                    <a:ext uri="{FF2B5EF4-FFF2-40B4-BE49-F238E27FC236}">
                      <a16:creationId xmlns:a16="http://schemas.microsoft.com/office/drawing/2014/main" id="{9248DE8F-0971-4185-862E-96AE6DC02E41}"/>
                    </a:ext>
                  </a:extLst>
                </p:cNvPr>
                <p:cNvSpPr>
                  <a:spLocks/>
                </p:cNvSpPr>
                <p:nvPr/>
              </p:nvSpPr>
              <p:spPr bwMode="auto">
                <a:xfrm>
                  <a:off x="966787" y="1628775"/>
                  <a:ext cx="1498600" cy="1495425"/>
                </a:xfrm>
                <a:custGeom>
                  <a:avLst/>
                  <a:gdLst/>
                  <a:ahLst/>
                  <a:cxnLst>
                    <a:cxn ang="0">
                      <a:pos x="85" y="0"/>
                    </a:cxn>
                    <a:cxn ang="0">
                      <a:pos x="944" y="0"/>
                    </a:cxn>
                    <a:cxn ang="0">
                      <a:pos x="944" y="942"/>
                    </a:cxn>
                    <a:cxn ang="0">
                      <a:pos x="85" y="942"/>
                    </a:cxn>
                    <a:cxn ang="0">
                      <a:pos x="58" y="937"/>
                    </a:cxn>
                    <a:cxn ang="0">
                      <a:pos x="35" y="926"/>
                    </a:cxn>
                    <a:cxn ang="0">
                      <a:pos x="16" y="907"/>
                    </a:cxn>
                    <a:cxn ang="0">
                      <a:pos x="5" y="885"/>
                    </a:cxn>
                    <a:cxn ang="0">
                      <a:pos x="0" y="859"/>
                    </a:cxn>
                    <a:cxn ang="0">
                      <a:pos x="0" y="83"/>
                    </a:cxn>
                    <a:cxn ang="0">
                      <a:pos x="5" y="56"/>
                    </a:cxn>
                    <a:cxn ang="0">
                      <a:pos x="16" y="33"/>
                    </a:cxn>
                    <a:cxn ang="0">
                      <a:pos x="35" y="15"/>
                    </a:cxn>
                    <a:cxn ang="0">
                      <a:pos x="58" y="4"/>
                    </a:cxn>
                    <a:cxn ang="0">
                      <a:pos x="85" y="0"/>
                    </a:cxn>
                  </a:cxnLst>
                  <a:rect l="0" t="0" r="r" b="b"/>
                  <a:pathLst>
                    <a:path w="944" h="942">
                      <a:moveTo>
                        <a:pt x="85" y="0"/>
                      </a:moveTo>
                      <a:lnTo>
                        <a:pt x="944" y="0"/>
                      </a:lnTo>
                      <a:lnTo>
                        <a:pt x="944" y="942"/>
                      </a:lnTo>
                      <a:lnTo>
                        <a:pt x="85" y="942"/>
                      </a:lnTo>
                      <a:lnTo>
                        <a:pt x="58" y="937"/>
                      </a:lnTo>
                      <a:lnTo>
                        <a:pt x="35" y="926"/>
                      </a:lnTo>
                      <a:lnTo>
                        <a:pt x="16" y="907"/>
                      </a:lnTo>
                      <a:lnTo>
                        <a:pt x="5" y="885"/>
                      </a:lnTo>
                      <a:lnTo>
                        <a:pt x="0" y="859"/>
                      </a:lnTo>
                      <a:lnTo>
                        <a:pt x="0" y="83"/>
                      </a:lnTo>
                      <a:lnTo>
                        <a:pt x="5" y="56"/>
                      </a:lnTo>
                      <a:lnTo>
                        <a:pt x="16" y="33"/>
                      </a:lnTo>
                      <a:lnTo>
                        <a:pt x="35" y="15"/>
                      </a:lnTo>
                      <a:lnTo>
                        <a:pt x="58" y="4"/>
                      </a:lnTo>
                      <a:lnTo>
                        <a:pt x="85"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sp>
              <p:nvSpPr>
                <p:cNvPr id="35" name="Freeform 10086">
                  <a:extLst>
                    <a:ext uri="{FF2B5EF4-FFF2-40B4-BE49-F238E27FC236}">
                      <a16:creationId xmlns:a16="http://schemas.microsoft.com/office/drawing/2014/main" id="{A464FAC5-28F3-4B9B-98E8-81391CDD6A8A}"/>
                    </a:ext>
                  </a:extLst>
                </p:cNvPr>
                <p:cNvSpPr>
                  <a:spLocks/>
                </p:cNvSpPr>
                <p:nvPr/>
              </p:nvSpPr>
              <p:spPr bwMode="auto">
                <a:xfrm>
                  <a:off x="1074737" y="1735138"/>
                  <a:ext cx="1281114" cy="1281113"/>
                </a:xfrm>
                <a:custGeom>
                  <a:avLst/>
                  <a:gdLst/>
                  <a:ahLst/>
                  <a:cxnLst>
                    <a:cxn ang="0">
                      <a:pos x="85" y="0"/>
                    </a:cxn>
                    <a:cxn ang="0">
                      <a:pos x="723" y="0"/>
                    </a:cxn>
                    <a:cxn ang="0">
                      <a:pos x="750" y="5"/>
                    </a:cxn>
                    <a:cxn ang="0">
                      <a:pos x="772" y="16"/>
                    </a:cxn>
                    <a:cxn ang="0">
                      <a:pos x="791" y="35"/>
                    </a:cxn>
                    <a:cxn ang="0">
                      <a:pos x="802" y="57"/>
                    </a:cxn>
                    <a:cxn ang="0">
                      <a:pos x="807" y="84"/>
                    </a:cxn>
                    <a:cxn ang="0">
                      <a:pos x="807" y="722"/>
                    </a:cxn>
                    <a:cxn ang="0">
                      <a:pos x="802" y="749"/>
                    </a:cxn>
                    <a:cxn ang="0">
                      <a:pos x="791" y="773"/>
                    </a:cxn>
                    <a:cxn ang="0">
                      <a:pos x="772" y="792"/>
                    </a:cxn>
                    <a:cxn ang="0">
                      <a:pos x="750" y="803"/>
                    </a:cxn>
                    <a:cxn ang="0">
                      <a:pos x="723" y="807"/>
                    </a:cxn>
                    <a:cxn ang="0">
                      <a:pos x="85" y="807"/>
                    </a:cxn>
                    <a:cxn ang="0">
                      <a:pos x="58" y="803"/>
                    </a:cxn>
                    <a:cxn ang="0">
                      <a:pos x="34" y="792"/>
                    </a:cxn>
                    <a:cxn ang="0">
                      <a:pos x="15" y="773"/>
                    </a:cxn>
                    <a:cxn ang="0">
                      <a:pos x="4" y="749"/>
                    </a:cxn>
                    <a:cxn ang="0">
                      <a:pos x="0" y="722"/>
                    </a:cxn>
                    <a:cxn ang="0">
                      <a:pos x="0" y="84"/>
                    </a:cxn>
                    <a:cxn ang="0">
                      <a:pos x="4" y="57"/>
                    </a:cxn>
                    <a:cxn ang="0">
                      <a:pos x="15" y="35"/>
                    </a:cxn>
                    <a:cxn ang="0">
                      <a:pos x="34" y="16"/>
                    </a:cxn>
                    <a:cxn ang="0">
                      <a:pos x="58" y="5"/>
                    </a:cxn>
                    <a:cxn ang="0">
                      <a:pos x="85" y="0"/>
                    </a:cxn>
                  </a:cxnLst>
                  <a:rect l="0" t="0" r="r" b="b"/>
                  <a:pathLst>
                    <a:path w="807" h="807">
                      <a:moveTo>
                        <a:pt x="85" y="0"/>
                      </a:moveTo>
                      <a:lnTo>
                        <a:pt x="723" y="0"/>
                      </a:lnTo>
                      <a:lnTo>
                        <a:pt x="750" y="5"/>
                      </a:lnTo>
                      <a:lnTo>
                        <a:pt x="772" y="16"/>
                      </a:lnTo>
                      <a:lnTo>
                        <a:pt x="791" y="35"/>
                      </a:lnTo>
                      <a:lnTo>
                        <a:pt x="802" y="57"/>
                      </a:lnTo>
                      <a:lnTo>
                        <a:pt x="807" y="84"/>
                      </a:lnTo>
                      <a:lnTo>
                        <a:pt x="807" y="722"/>
                      </a:lnTo>
                      <a:lnTo>
                        <a:pt x="802" y="749"/>
                      </a:lnTo>
                      <a:lnTo>
                        <a:pt x="791" y="773"/>
                      </a:lnTo>
                      <a:lnTo>
                        <a:pt x="772" y="792"/>
                      </a:lnTo>
                      <a:lnTo>
                        <a:pt x="750" y="803"/>
                      </a:lnTo>
                      <a:lnTo>
                        <a:pt x="723" y="807"/>
                      </a:lnTo>
                      <a:lnTo>
                        <a:pt x="85" y="807"/>
                      </a:lnTo>
                      <a:lnTo>
                        <a:pt x="58" y="803"/>
                      </a:lnTo>
                      <a:lnTo>
                        <a:pt x="34" y="792"/>
                      </a:lnTo>
                      <a:lnTo>
                        <a:pt x="15" y="773"/>
                      </a:lnTo>
                      <a:lnTo>
                        <a:pt x="4" y="749"/>
                      </a:lnTo>
                      <a:lnTo>
                        <a:pt x="0" y="722"/>
                      </a:lnTo>
                      <a:lnTo>
                        <a:pt x="0" y="84"/>
                      </a:lnTo>
                      <a:lnTo>
                        <a:pt x="4" y="57"/>
                      </a:lnTo>
                      <a:lnTo>
                        <a:pt x="15" y="35"/>
                      </a:lnTo>
                      <a:lnTo>
                        <a:pt x="34" y="16"/>
                      </a:lnTo>
                      <a:lnTo>
                        <a:pt x="58" y="5"/>
                      </a:lnTo>
                      <a:lnTo>
                        <a:pt x="8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sp>
              <p:nvSpPr>
                <p:cNvPr id="36" name="Freeform 10087">
                  <a:extLst>
                    <a:ext uri="{FF2B5EF4-FFF2-40B4-BE49-F238E27FC236}">
                      <a16:creationId xmlns:a16="http://schemas.microsoft.com/office/drawing/2014/main" id="{EDBB89FF-998A-4CB2-9E54-28BC7CB38B7E}"/>
                    </a:ext>
                  </a:extLst>
                </p:cNvPr>
                <p:cNvSpPr>
                  <a:spLocks/>
                </p:cNvSpPr>
                <p:nvPr/>
              </p:nvSpPr>
              <p:spPr bwMode="auto">
                <a:xfrm>
                  <a:off x="2992437" y="2073276"/>
                  <a:ext cx="6207125" cy="1355725"/>
                </a:xfrm>
                <a:custGeom>
                  <a:avLst/>
                  <a:gdLst/>
                  <a:ahLst/>
                  <a:cxnLst>
                    <a:cxn ang="0">
                      <a:pos x="0" y="0"/>
                    </a:cxn>
                    <a:cxn ang="0">
                      <a:pos x="3567" y="0"/>
                    </a:cxn>
                    <a:cxn ang="0">
                      <a:pos x="3910" y="428"/>
                    </a:cxn>
                    <a:cxn ang="0">
                      <a:pos x="3567" y="854"/>
                    </a:cxn>
                    <a:cxn ang="0">
                      <a:pos x="0" y="854"/>
                    </a:cxn>
                    <a:cxn ang="0">
                      <a:pos x="0" y="0"/>
                    </a:cxn>
                  </a:cxnLst>
                  <a:rect l="0" t="0" r="r" b="b"/>
                  <a:pathLst>
                    <a:path w="3910" h="854">
                      <a:moveTo>
                        <a:pt x="0" y="0"/>
                      </a:moveTo>
                      <a:lnTo>
                        <a:pt x="3567" y="0"/>
                      </a:lnTo>
                      <a:lnTo>
                        <a:pt x="3910" y="428"/>
                      </a:lnTo>
                      <a:lnTo>
                        <a:pt x="3567" y="854"/>
                      </a:lnTo>
                      <a:lnTo>
                        <a:pt x="0" y="854"/>
                      </a:lnTo>
                      <a:lnTo>
                        <a:pt x="0"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dirty="0">
                    <a:solidFill>
                      <a:schemeClr val="bg1"/>
                    </a:solidFill>
                    <a:latin typeface="+mj-lt"/>
                    <a:ea typeface="Roboto" panose="02000000000000000000" pitchFamily="2" charset="0"/>
                    <a:cs typeface="Raleway" charset="0"/>
                  </a:endParaRPr>
                </a:p>
                <a:p>
                  <a:endParaRPr lang="en-US" b="1" dirty="0">
                    <a:latin typeface="Roboto" panose="02000000000000000000" pitchFamily="2" charset="0"/>
                    <a:ea typeface="Roboto" panose="02000000000000000000" pitchFamily="2" charset="0"/>
                  </a:endParaRPr>
                </a:p>
              </p:txBody>
            </p:sp>
            <p:sp>
              <p:nvSpPr>
                <p:cNvPr id="37" name="Freeform 10088">
                  <a:extLst>
                    <a:ext uri="{FF2B5EF4-FFF2-40B4-BE49-F238E27FC236}">
                      <a16:creationId xmlns:a16="http://schemas.microsoft.com/office/drawing/2014/main" id="{DCAB53A6-A53A-4CC7-AD39-BB0AE0E6FB14}"/>
                    </a:ext>
                  </a:extLst>
                </p:cNvPr>
                <p:cNvSpPr>
                  <a:spLocks/>
                </p:cNvSpPr>
                <p:nvPr userDrawn="1"/>
              </p:nvSpPr>
              <p:spPr bwMode="auto">
                <a:xfrm>
                  <a:off x="2465387" y="1628775"/>
                  <a:ext cx="527050" cy="1800225"/>
                </a:xfrm>
                <a:custGeom>
                  <a:avLst/>
                  <a:gdLst/>
                  <a:ahLst/>
                  <a:cxnLst>
                    <a:cxn ang="0">
                      <a:pos x="0" y="0"/>
                    </a:cxn>
                    <a:cxn ang="0">
                      <a:pos x="165" y="140"/>
                    </a:cxn>
                    <a:cxn ang="0">
                      <a:pos x="332" y="281"/>
                    </a:cxn>
                    <a:cxn ang="0">
                      <a:pos x="332" y="1134"/>
                    </a:cxn>
                    <a:cxn ang="0">
                      <a:pos x="165" y="1040"/>
                    </a:cxn>
                    <a:cxn ang="0">
                      <a:pos x="0" y="944"/>
                    </a:cxn>
                    <a:cxn ang="0">
                      <a:pos x="0" y="0"/>
                    </a:cxn>
                  </a:cxnLst>
                  <a:rect l="0" t="0" r="r" b="b"/>
                  <a:pathLst>
                    <a:path w="332" h="1134">
                      <a:moveTo>
                        <a:pt x="0" y="0"/>
                      </a:moveTo>
                      <a:lnTo>
                        <a:pt x="165" y="140"/>
                      </a:lnTo>
                      <a:lnTo>
                        <a:pt x="332" y="281"/>
                      </a:lnTo>
                      <a:lnTo>
                        <a:pt x="332" y="1134"/>
                      </a:lnTo>
                      <a:lnTo>
                        <a:pt x="165" y="1040"/>
                      </a:lnTo>
                      <a:lnTo>
                        <a:pt x="0" y="944"/>
                      </a:lnTo>
                      <a:lnTo>
                        <a:pt x="0"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grpSp>
          <p:grpSp>
            <p:nvGrpSpPr>
              <p:cNvPr id="15" name="Group 14">
                <a:extLst>
                  <a:ext uri="{FF2B5EF4-FFF2-40B4-BE49-F238E27FC236}">
                    <a16:creationId xmlns:a16="http://schemas.microsoft.com/office/drawing/2014/main" id="{01ACEABB-1773-40E9-9858-72EB8789FF42}"/>
                  </a:ext>
                </a:extLst>
              </p:cNvPr>
              <p:cNvGrpSpPr/>
              <p:nvPr/>
            </p:nvGrpSpPr>
            <p:grpSpPr>
              <a:xfrm>
                <a:off x="816585" y="2180489"/>
                <a:ext cx="8242300" cy="1803400"/>
                <a:chOff x="966787" y="1625600"/>
                <a:chExt cx="8242300" cy="1803400"/>
              </a:xfrm>
            </p:grpSpPr>
            <p:sp>
              <p:nvSpPr>
                <p:cNvPr id="28" name="AutoShape 10082">
                  <a:extLst>
                    <a:ext uri="{FF2B5EF4-FFF2-40B4-BE49-F238E27FC236}">
                      <a16:creationId xmlns:a16="http://schemas.microsoft.com/office/drawing/2014/main" id="{44EBDFEB-CA66-4399-A3DF-6AEE30039ACC}"/>
                    </a:ext>
                  </a:extLst>
                </p:cNvPr>
                <p:cNvSpPr>
                  <a:spLocks noChangeAspect="1" noChangeArrowheads="1" noTextEdit="1"/>
                </p:cNvSpPr>
                <p:nvPr/>
              </p:nvSpPr>
              <p:spPr bwMode="auto">
                <a:xfrm>
                  <a:off x="966787" y="1625600"/>
                  <a:ext cx="8242300" cy="180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sp>
              <p:nvSpPr>
                <p:cNvPr id="29" name="Freeform 10085">
                  <a:extLst>
                    <a:ext uri="{FF2B5EF4-FFF2-40B4-BE49-F238E27FC236}">
                      <a16:creationId xmlns:a16="http://schemas.microsoft.com/office/drawing/2014/main" id="{BF425F47-C700-4FF3-866D-5ED5F7050E83}"/>
                    </a:ext>
                  </a:extLst>
                </p:cNvPr>
                <p:cNvSpPr>
                  <a:spLocks/>
                </p:cNvSpPr>
                <p:nvPr/>
              </p:nvSpPr>
              <p:spPr bwMode="auto">
                <a:xfrm>
                  <a:off x="966787" y="1628775"/>
                  <a:ext cx="1498600" cy="1495425"/>
                </a:xfrm>
                <a:custGeom>
                  <a:avLst/>
                  <a:gdLst/>
                  <a:ahLst/>
                  <a:cxnLst>
                    <a:cxn ang="0">
                      <a:pos x="85" y="0"/>
                    </a:cxn>
                    <a:cxn ang="0">
                      <a:pos x="944" y="0"/>
                    </a:cxn>
                    <a:cxn ang="0">
                      <a:pos x="944" y="942"/>
                    </a:cxn>
                    <a:cxn ang="0">
                      <a:pos x="85" y="942"/>
                    </a:cxn>
                    <a:cxn ang="0">
                      <a:pos x="58" y="937"/>
                    </a:cxn>
                    <a:cxn ang="0">
                      <a:pos x="35" y="926"/>
                    </a:cxn>
                    <a:cxn ang="0">
                      <a:pos x="16" y="907"/>
                    </a:cxn>
                    <a:cxn ang="0">
                      <a:pos x="5" y="885"/>
                    </a:cxn>
                    <a:cxn ang="0">
                      <a:pos x="0" y="859"/>
                    </a:cxn>
                    <a:cxn ang="0">
                      <a:pos x="0" y="83"/>
                    </a:cxn>
                    <a:cxn ang="0">
                      <a:pos x="5" y="56"/>
                    </a:cxn>
                    <a:cxn ang="0">
                      <a:pos x="16" y="33"/>
                    </a:cxn>
                    <a:cxn ang="0">
                      <a:pos x="35" y="15"/>
                    </a:cxn>
                    <a:cxn ang="0">
                      <a:pos x="58" y="4"/>
                    </a:cxn>
                    <a:cxn ang="0">
                      <a:pos x="85" y="0"/>
                    </a:cxn>
                  </a:cxnLst>
                  <a:rect l="0" t="0" r="r" b="b"/>
                  <a:pathLst>
                    <a:path w="944" h="942">
                      <a:moveTo>
                        <a:pt x="85" y="0"/>
                      </a:moveTo>
                      <a:lnTo>
                        <a:pt x="944" y="0"/>
                      </a:lnTo>
                      <a:lnTo>
                        <a:pt x="944" y="942"/>
                      </a:lnTo>
                      <a:lnTo>
                        <a:pt x="85" y="942"/>
                      </a:lnTo>
                      <a:lnTo>
                        <a:pt x="58" y="937"/>
                      </a:lnTo>
                      <a:lnTo>
                        <a:pt x="35" y="926"/>
                      </a:lnTo>
                      <a:lnTo>
                        <a:pt x="16" y="907"/>
                      </a:lnTo>
                      <a:lnTo>
                        <a:pt x="5" y="885"/>
                      </a:lnTo>
                      <a:lnTo>
                        <a:pt x="0" y="859"/>
                      </a:lnTo>
                      <a:lnTo>
                        <a:pt x="0" y="83"/>
                      </a:lnTo>
                      <a:lnTo>
                        <a:pt x="5" y="56"/>
                      </a:lnTo>
                      <a:lnTo>
                        <a:pt x="16" y="33"/>
                      </a:lnTo>
                      <a:lnTo>
                        <a:pt x="35" y="15"/>
                      </a:lnTo>
                      <a:lnTo>
                        <a:pt x="58" y="4"/>
                      </a:lnTo>
                      <a:lnTo>
                        <a:pt x="85"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sp>
              <p:nvSpPr>
                <p:cNvPr id="30" name="Freeform 10086">
                  <a:extLst>
                    <a:ext uri="{FF2B5EF4-FFF2-40B4-BE49-F238E27FC236}">
                      <a16:creationId xmlns:a16="http://schemas.microsoft.com/office/drawing/2014/main" id="{DA484845-F12E-4DFC-80FE-CFA8169A1697}"/>
                    </a:ext>
                  </a:extLst>
                </p:cNvPr>
                <p:cNvSpPr>
                  <a:spLocks/>
                </p:cNvSpPr>
                <p:nvPr/>
              </p:nvSpPr>
              <p:spPr bwMode="auto">
                <a:xfrm>
                  <a:off x="1074737" y="1735138"/>
                  <a:ext cx="1281113" cy="1281113"/>
                </a:xfrm>
                <a:custGeom>
                  <a:avLst/>
                  <a:gdLst/>
                  <a:ahLst/>
                  <a:cxnLst>
                    <a:cxn ang="0">
                      <a:pos x="85" y="0"/>
                    </a:cxn>
                    <a:cxn ang="0">
                      <a:pos x="723" y="0"/>
                    </a:cxn>
                    <a:cxn ang="0">
                      <a:pos x="750" y="5"/>
                    </a:cxn>
                    <a:cxn ang="0">
                      <a:pos x="772" y="16"/>
                    </a:cxn>
                    <a:cxn ang="0">
                      <a:pos x="791" y="35"/>
                    </a:cxn>
                    <a:cxn ang="0">
                      <a:pos x="802" y="57"/>
                    </a:cxn>
                    <a:cxn ang="0">
                      <a:pos x="807" y="84"/>
                    </a:cxn>
                    <a:cxn ang="0">
                      <a:pos x="807" y="722"/>
                    </a:cxn>
                    <a:cxn ang="0">
                      <a:pos x="802" y="749"/>
                    </a:cxn>
                    <a:cxn ang="0">
                      <a:pos x="791" y="773"/>
                    </a:cxn>
                    <a:cxn ang="0">
                      <a:pos x="772" y="792"/>
                    </a:cxn>
                    <a:cxn ang="0">
                      <a:pos x="750" y="803"/>
                    </a:cxn>
                    <a:cxn ang="0">
                      <a:pos x="723" y="807"/>
                    </a:cxn>
                    <a:cxn ang="0">
                      <a:pos x="85" y="807"/>
                    </a:cxn>
                    <a:cxn ang="0">
                      <a:pos x="58" y="803"/>
                    </a:cxn>
                    <a:cxn ang="0">
                      <a:pos x="34" y="792"/>
                    </a:cxn>
                    <a:cxn ang="0">
                      <a:pos x="15" y="773"/>
                    </a:cxn>
                    <a:cxn ang="0">
                      <a:pos x="4" y="749"/>
                    </a:cxn>
                    <a:cxn ang="0">
                      <a:pos x="0" y="722"/>
                    </a:cxn>
                    <a:cxn ang="0">
                      <a:pos x="0" y="84"/>
                    </a:cxn>
                    <a:cxn ang="0">
                      <a:pos x="4" y="57"/>
                    </a:cxn>
                    <a:cxn ang="0">
                      <a:pos x="15" y="35"/>
                    </a:cxn>
                    <a:cxn ang="0">
                      <a:pos x="34" y="16"/>
                    </a:cxn>
                    <a:cxn ang="0">
                      <a:pos x="58" y="5"/>
                    </a:cxn>
                    <a:cxn ang="0">
                      <a:pos x="85" y="0"/>
                    </a:cxn>
                  </a:cxnLst>
                  <a:rect l="0" t="0" r="r" b="b"/>
                  <a:pathLst>
                    <a:path w="807" h="807">
                      <a:moveTo>
                        <a:pt x="85" y="0"/>
                      </a:moveTo>
                      <a:lnTo>
                        <a:pt x="723" y="0"/>
                      </a:lnTo>
                      <a:lnTo>
                        <a:pt x="750" y="5"/>
                      </a:lnTo>
                      <a:lnTo>
                        <a:pt x="772" y="16"/>
                      </a:lnTo>
                      <a:lnTo>
                        <a:pt x="791" y="35"/>
                      </a:lnTo>
                      <a:lnTo>
                        <a:pt x="802" y="57"/>
                      </a:lnTo>
                      <a:lnTo>
                        <a:pt x="807" y="84"/>
                      </a:lnTo>
                      <a:lnTo>
                        <a:pt x="807" y="722"/>
                      </a:lnTo>
                      <a:lnTo>
                        <a:pt x="802" y="749"/>
                      </a:lnTo>
                      <a:lnTo>
                        <a:pt x="791" y="773"/>
                      </a:lnTo>
                      <a:lnTo>
                        <a:pt x="772" y="792"/>
                      </a:lnTo>
                      <a:lnTo>
                        <a:pt x="750" y="803"/>
                      </a:lnTo>
                      <a:lnTo>
                        <a:pt x="723" y="807"/>
                      </a:lnTo>
                      <a:lnTo>
                        <a:pt x="85" y="807"/>
                      </a:lnTo>
                      <a:lnTo>
                        <a:pt x="58" y="803"/>
                      </a:lnTo>
                      <a:lnTo>
                        <a:pt x="34" y="792"/>
                      </a:lnTo>
                      <a:lnTo>
                        <a:pt x="15" y="773"/>
                      </a:lnTo>
                      <a:lnTo>
                        <a:pt x="4" y="749"/>
                      </a:lnTo>
                      <a:lnTo>
                        <a:pt x="0" y="722"/>
                      </a:lnTo>
                      <a:lnTo>
                        <a:pt x="0" y="84"/>
                      </a:lnTo>
                      <a:lnTo>
                        <a:pt x="4" y="57"/>
                      </a:lnTo>
                      <a:lnTo>
                        <a:pt x="15" y="35"/>
                      </a:lnTo>
                      <a:lnTo>
                        <a:pt x="34" y="16"/>
                      </a:lnTo>
                      <a:lnTo>
                        <a:pt x="58" y="5"/>
                      </a:lnTo>
                      <a:lnTo>
                        <a:pt x="8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latin typeface="Roboto" panose="02000000000000000000" pitchFamily="2" charset="0"/>
                    <a:ea typeface="Roboto" panose="02000000000000000000" pitchFamily="2" charset="0"/>
                  </a:endParaRPr>
                </a:p>
              </p:txBody>
            </p:sp>
            <p:sp>
              <p:nvSpPr>
                <p:cNvPr id="32" name="Freeform 10088">
                  <a:extLst>
                    <a:ext uri="{FF2B5EF4-FFF2-40B4-BE49-F238E27FC236}">
                      <a16:creationId xmlns:a16="http://schemas.microsoft.com/office/drawing/2014/main" id="{FAA9554B-61F0-4E4B-8BEB-DB481DE4D3B9}"/>
                    </a:ext>
                  </a:extLst>
                </p:cNvPr>
                <p:cNvSpPr>
                  <a:spLocks/>
                </p:cNvSpPr>
                <p:nvPr/>
              </p:nvSpPr>
              <p:spPr bwMode="auto">
                <a:xfrm>
                  <a:off x="2465387" y="1628775"/>
                  <a:ext cx="527050" cy="1800225"/>
                </a:xfrm>
                <a:custGeom>
                  <a:avLst/>
                  <a:gdLst/>
                  <a:ahLst/>
                  <a:cxnLst>
                    <a:cxn ang="0">
                      <a:pos x="0" y="0"/>
                    </a:cxn>
                    <a:cxn ang="0">
                      <a:pos x="165" y="140"/>
                    </a:cxn>
                    <a:cxn ang="0">
                      <a:pos x="332" y="281"/>
                    </a:cxn>
                    <a:cxn ang="0">
                      <a:pos x="332" y="1134"/>
                    </a:cxn>
                    <a:cxn ang="0">
                      <a:pos x="165" y="1040"/>
                    </a:cxn>
                    <a:cxn ang="0">
                      <a:pos x="0" y="944"/>
                    </a:cxn>
                    <a:cxn ang="0">
                      <a:pos x="0" y="0"/>
                    </a:cxn>
                  </a:cxnLst>
                  <a:rect l="0" t="0" r="r" b="b"/>
                  <a:pathLst>
                    <a:path w="332" h="1134">
                      <a:moveTo>
                        <a:pt x="0" y="0"/>
                      </a:moveTo>
                      <a:lnTo>
                        <a:pt x="165" y="140"/>
                      </a:lnTo>
                      <a:lnTo>
                        <a:pt x="332" y="281"/>
                      </a:lnTo>
                      <a:lnTo>
                        <a:pt x="332" y="1134"/>
                      </a:lnTo>
                      <a:lnTo>
                        <a:pt x="165" y="1040"/>
                      </a:lnTo>
                      <a:lnTo>
                        <a:pt x="0" y="944"/>
                      </a:lnTo>
                      <a:lnTo>
                        <a:pt x="0"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grpSp>
          <p:grpSp>
            <p:nvGrpSpPr>
              <p:cNvPr id="16" name="Group 15">
                <a:extLst>
                  <a:ext uri="{FF2B5EF4-FFF2-40B4-BE49-F238E27FC236}">
                    <a16:creationId xmlns:a16="http://schemas.microsoft.com/office/drawing/2014/main" id="{B88EA182-AABE-41EE-9308-AB7E88487592}"/>
                  </a:ext>
                </a:extLst>
              </p:cNvPr>
              <p:cNvGrpSpPr/>
              <p:nvPr/>
            </p:nvGrpSpPr>
            <p:grpSpPr>
              <a:xfrm>
                <a:off x="807060" y="3866781"/>
                <a:ext cx="8242300" cy="1803400"/>
                <a:chOff x="966787" y="1625600"/>
                <a:chExt cx="8242300" cy="1803400"/>
              </a:xfrm>
            </p:grpSpPr>
            <p:sp>
              <p:nvSpPr>
                <p:cNvPr id="23" name="AutoShape 10082">
                  <a:extLst>
                    <a:ext uri="{FF2B5EF4-FFF2-40B4-BE49-F238E27FC236}">
                      <a16:creationId xmlns:a16="http://schemas.microsoft.com/office/drawing/2014/main" id="{7461D91F-F124-4A7B-8C64-528AA715F643}"/>
                    </a:ext>
                  </a:extLst>
                </p:cNvPr>
                <p:cNvSpPr>
                  <a:spLocks noChangeAspect="1" noChangeArrowheads="1" noTextEdit="1"/>
                </p:cNvSpPr>
                <p:nvPr/>
              </p:nvSpPr>
              <p:spPr bwMode="auto">
                <a:xfrm>
                  <a:off x="966787" y="1625600"/>
                  <a:ext cx="8242300" cy="180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sp>
              <p:nvSpPr>
                <p:cNvPr id="24" name="Freeform 10085">
                  <a:extLst>
                    <a:ext uri="{FF2B5EF4-FFF2-40B4-BE49-F238E27FC236}">
                      <a16:creationId xmlns:a16="http://schemas.microsoft.com/office/drawing/2014/main" id="{7108EA54-3601-4243-887A-22523C612F18}"/>
                    </a:ext>
                  </a:extLst>
                </p:cNvPr>
                <p:cNvSpPr>
                  <a:spLocks/>
                </p:cNvSpPr>
                <p:nvPr/>
              </p:nvSpPr>
              <p:spPr bwMode="auto">
                <a:xfrm>
                  <a:off x="966787" y="1628775"/>
                  <a:ext cx="1498600" cy="1495425"/>
                </a:xfrm>
                <a:custGeom>
                  <a:avLst/>
                  <a:gdLst/>
                  <a:ahLst/>
                  <a:cxnLst>
                    <a:cxn ang="0">
                      <a:pos x="85" y="0"/>
                    </a:cxn>
                    <a:cxn ang="0">
                      <a:pos x="944" y="0"/>
                    </a:cxn>
                    <a:cxn ang="0">
                      <a:pos x="944" y="942"/>
                    </a:cxn>
                    <a:cxn ang="0">
                      <a:pos x="85" y="942"/>
                    </a:cxn>
                    <a:cxn ang="0">
                      <a:pos x="58" y="937"/>
                    </a:cxn>
                    <a:cxn ang="0">
                      <a:pos x="35" y="926"/>
                    </a:cxn>
                    <a:cxn ang="0">
                      <a:pos x="16" y="907"/>
                    </a:cxn>
                    <a:cxn ang="0">
                      <a:pos x="5" y="885"/>
                    </a:cxn>
                    <a:cxn ang="0">
                      <a:pos x="0" y="859"/>
                    </a:cxn>
                    <a:cxn ang="0">
                      <a:pos x="0" y="83"/>
                    </a:cxn>
                    <a:cxn ang="0">
                      <a:pos x="5" y="56"/>
                    </a:cxn>
                    <a:cxn ang="0">
                      <a:pos x="16" y="33"/>
                    </a:cxn>
                    <a:cxn ang="0">
                      <a:pos x="35" y="15"/>
                    </a:cxn>
                    <a:cxn ang="0">
                      <a:pos x="58" y="4"/>
                    </a:cxn>
                    <a:cxn ang="0">
                      <a:pos x="85" y="0"/>
                    </a:cxn>
                  </a:cxnLst>
                  <a:rect l="0" t="0" r="r" b="b"/>
                  <a:pathLst>
                    <a:path w="944" h="942">
                      <a:moveTo>
                        <a:pt x="85" y="0"/>
                      </a:moveTo>
                      <a:lnTo>
                        <a:pt x="944" y="0"/>
                      </a:lnTo>
                      <a:lnTo>
                        <a:pt x="944" y="942"/>
                      </a:lnTo>
                      <a:lnTo>
                        <a:pt x="85" y="942"/>
                      </a:lnTo>
                      <a:lnTo>
                        <a:pt x="58" y="937"/>
                      </a:lnTo>
                      <a:lnTo>
                        <a:pt x="35" y="926"/>
                      </a:lnTo>
                      <a:lnTo>
                        <a:pt x="16" y="907"/>
                      </a:lnTo>
                      <a:lnTo>
                        <a:pt x="5" y="885"/>
                      </a:lnTo>
                      <a:lnTo>
                        <a:pt x="0" y="859"/>
                      </a:lnTo>
                      <a:lnTo>
                        <a:pt x="0" y="83"/>
                      </a:lnTo>
                      <a:lnTo>
                        <a:pt x="5" y="56"/>
                      </a:lnTo>
                      <a:lnTo>
                        <a:pt x="16" y="33"/>
                      </a:lnTo>
                      <a:lnTo>
                        <a:pt x="35" y="15"/>
                      </a:lnTo>
                      <a:lnTo>
                        <a:pt x="58" y="4"/>
                      </a:lnTo>
                      <a:lnTo>
                        <a:pt x="85"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sp>
              <p:nvSpPr>
                <p:cNvPr id="25" name="Freeform 10086">
                  <a:extLst>
                    <a:ext uri="{FF2B5EF4-FFF2-40B4-BE49-F238E27FC236}">
                      <a16:creationId xmlns:a16="http://schemas.microsoft.com/office/drawing/2014/main" id="{932430AB-E9E5-4DDD-8824-6001852220BD}"/>
                    </a:ext>
                  </a:extLst>
                </p:cNvPr>
                <p:cNvSpPr>
                  <a:spLocks/>
                </p:cNvSpPr>
                <p:nvPr/>
              </p:nvSpPr>
              <p:spPr bwMode="auto">
                <a:xfrm>
                  <a:off x="1074737" y="1735138"/>
                  <a:ext cx="1281113" cy="1281113"/>
                </a:xfrm>
                <a:custGeom>
                  <a:avLst/>
                  <a:gdLst/>
                  <a:ahLst/>
                  <a:cxnLst>
                    <a:cxn ang="0">
                      <a:pos x="85" y="0"/>
                    </a:cxn>
                    <a:cxn ang="0">
                      <a:pos x="723" y="0"/>
                    </a:cxn>
                    <a:cxn ang="0">
                      <a:pos x="750" y="5"/>
                    </a:cxn>
                    <a:cxn ang="0">
                      <a:pos x="772" y="16"/>
                    </a:cxn>
                    <a:cxn ang="0">
                      <a:pos x="791" y="35"/>
                    </a:cxn>
                    <a:cxn ang="0">
                      <a:pos x="802" y="57"/>
                    </a:cxn>
                    <a:cxn ang="0">
                      <a:pos x="807" y="84"/>
                    </a:cxn>
                    <a:cxn ang="0">
                      <a:pos x="807" y="722"/>
                    </a:cxn>
                    <a:cxn ang="0">
                      <a:pos x="802" y="749"/>
                    </a:cxn>
                    <a:cxn ang="0">
                      <a:pos x="791" y="773"/>
                    </a:cxn>
                    <a:cxn ang="0">
                      <a:pos x="772" y="792"/>
                    </a:cxn>
                    <a:cxn ang="0">
                      <a:pos x="750" y="803"/>
                    </a:cxn>
                    <a:cxn ang="0">
                      <a:pos x="723" y="807"/>
                    </a:cxn>
                    <a:cxn ang="0">
                      <a:pos x="85" y="807"/>
                    </a:cxn>
                    <a:cxn ang="0">
                      <a:pos x="58" y="803"/>
                    </a:cxn>
                    <a:cxn ang="0">
                      <a:pos x="34" y="792"/>
                    </a:cxn>
                    <a:cxn ang="0">
                      <a:pos x="15" y="773"/>
                    </a:cxn>
                    <a:cxn ang="0">
                      <a:pos x="4" y="749"/>
                    </a:cxn>
                    <a:cxn ang="0">
                      <a:pos x="0" y="722"/>
                    </a:cxn>
                    <a:cxn ang="0">
                      <a:pos x="0" y="84"/>
                    </a:cxn>
                    <a:cxn ang="0">
                      <a:pos x="4" y="57"/>
                    </a:cxn>
                    <a:cxn ang="0">
                      <a:pos x="15" y="35"/>
                    </a:cxn>
                    <a:cxn ang="0">
                      <a:pos x="34" y="16"/>
                    </a:cxn>
                    <a:cxn ang="0">
                      <a:pos x="58" y="5"/>
                    </a:cxn>
                    <a:cxn ang="0">
                      <a:pos x="85" y="0"/>
                    </a:cxn>
                  </a:cxnLst>
                  <a:rect l="0" t="0" r="r" b="b"/>
                  <a:pathLst>
                    <a:path w="807" h="807">
                      <a:moveTo>
                        <a:pt x="85" y="0"/>
                      </a:moveTo>
                      <a:lnTo>
                        <a:pt x="723" y="0"/>
                      </a:lnTo>
                      <a:lnTo>
                        <a:pt x="750" y="5"/>
                      </a:lnTo>
                      <a:lnTo>
                        <a:pt x="772" y="16"/>
                      </a:lnTo>
                      <a:lnTo>
                        <a:pt x="791" y="35"/>
                      </a:lnTo>
                      <a:lnTo>
                        <a:pt x="802" y="57"/>
                      </a:lnTo>
                      <a:lnTo>
                        <a:pt x="807" y="84"/>
                      </a:lnTo>
                      <a:lnTo>
                        <a:pt x="807" y="722"/>
                      </a:lnTo>
                      <a:lnTo>
                        <a:pt x="802" y="749"/>
                      </a:lnTo>
                      <a:lnTo>
                        <a:pt x="791" y="773"/>
                      </a:lnTo>
                      <a:lnTo>
                        <a:pt x="772" y="792"/>
                      </a:lnTo>
                      <a:lnTo>
                        <a:pt x="750" y="803"/>
                      </a:lnTo>
                      <a:lnTo>
                        <a:pt x="723" y="807"/>
                      </a:lnTo>
                      <a:lnTo>
                        <a:pt x="85" y="807"/>
                      </a:lnTo>
                      <a:lnTo>
                        <a:pt x="58" y="803"/>
                      </a:lnTo>
                      <a:lnTo>
                        <a:pt x="34" y="792"/>
                      </a:lnTo>
                      <a:lnTo>
                        <a:pt x="15" y="773"/>
                      </a:lnTo>
                      <a:lnTo>
                        <a:pt x="4" y="749"/>
                      </a:lnTo>
                      <a:lnTo>
                        <a:pt x="0" y="722"/>
                      </a:lnTo>
                      <a:lnTo>
                        <a:pt x="0" y="84"/>
                      </a:lnTo>
                      <a:lnTo>
                        <a:pt x="4" y="57"/>
                      </a:lnTo>
                      <a:lnTo>
                        <a:pt x="15" y="35"/>
                      </a:lnTo>
                      <a:lnTo>
                        <a:pt x="34" y="16"/>
                      </a:lnTo>
                      <a:lnTo>
                        <a:pt x="58" y="5"/>
                      </a:lnTo>
                      <a:lnTo>
                        <a:pt x="8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sp>
              <p:nvSpPr>
                <p:cNvPr id="27" name="Freeform 10088">
                  <a:extLst>
                    <a:ext uri="{FF2B5EF4-FFF2-40B4-BE49-F238E27FC236}">
                      <a16:creationId xmlns:a16="http://schemas.microsoft.com/office/drawing/2014/main" id="{D8A51EF4-006C-41FF-A730-149EA9ED8559}"/>
                    </a:ext>
                  </a:extLst>
                </p:cNvPr>
                <p:cNvSpPr>
                  <a:spLocks/>
                </p:cNvSpPr>
                <p:nvPr/>
              </p:nvSpPr>
              <p:spPr bwMode="auto">
                <a:xfrm>
                  <a:off x="2465387" y="1628775"/>
                  <a:ext cx="527050" cy="1800225"/>
                </a:xfrm>
                <a:custGeom>
                  <a:avLst/>
                  <a:gdLst/>
                  <a:ahLst/>
                  <a:cxnLst>
                    <a:cxn ang="0">
                      <a:pos x="0" y="0"/>
                    </a:cxn>
                    <a:cxn ang="0">
                      <a:pos x="165" y="140"/>
                    </a:cxn>
                    <a:cxn ang="0">
                      <a:pos x="332" y="281"/>
                    </a:cxn>
                    <a:cxn ang="0">
                      <a:pos x="332" y="1134"/>
                    </a:cxn>
                    <a:cxn ang="0">
                      <a:pos x="165" y="1040"/>
                    </a:cxn>
                    <a:cxn ang="0">
                      <a:pos x="0" y="944"/>
                    </a:cxn>
                    <a:cxn ang="0">
                      <a:pos x="0" y="0"/>
                    </a:cxn>
                  </a:cxnLst>
                  <a:rect l="0" t="0" r="r" b="b"/>
                  <a:pathLst>
                    <a:path w="332" h="1134">
                      <a:moveTo>
                        <a:pt x="0" y="0"/>
                      </a:moveTo>
                      <a:lnTo>
                        <a:pt x="165" y="140"/>
                      </a:lnTo>
                      <a:lnTo>
                        <a:pt x="332" y="281"/>
                      </a:lnTo>
                      <a:lnTo>
                        <a:pt x="332" y="1134"/>
                      </a:lnTo>
                      <a:lnTo>
                        <a:pt x="165" y="1040"/>
                      </a:lnTo>
                      <a:lnTo>
                        <a:pt x="0" y="944"/>
                      </a:lnTo>
                      <a:lnTo>
                        <a:pt x="0"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grpSp>
          <p:grpSp>
            <p:nvGrpSpPr>
              <p:cNvPr id="17" name="Group 16">
                <a:extLst>
                  <a:ext uri="{FF2B5EF4-FFF2-40B4-BE49-F238E27FC236}">
                    <a16:creationId xmlns:a16="http://schemas.microsoft.com/office/drawing/2014/main" id="{34219EC8-3B24-453F-8840-9534544C70E2}"/>
                  </a:ext>
                </a:extLst>
              </p:cNvPr>
              <p:cNvGrpSpPr/>
              <p:nvPr/>
            </p:nvGrpSpPr>
            <p:grpSpPr>
              <a:xfrm>
                <a:off x="826110" y="5590070"/>
                <a:ext cx="8242300" cy="1803400"/>
                <a:chOff x="966787" y="1625600"/>
                <a:chExt cx="8242300" cy="1803400"/>
              </a:xfrm>
            </p:grpSpPr>
            <p:sp>
              <p:nvSpPr>
                <p:cNvPr id="18" name="AutoShape 10082">
                  <a:extLst>
                    <a:ext uri="{FF2B5EF4-FFF2-40B4-BE49-F238E27FC236}">
                      <a16:creationId xmlns:a16="http://schemas.microsoft.com/office/drawing/2014/main" id="{45451629-2B5F-4ACB-B1A0-B3401844BF87}"/>
                    </a:ext>
                  </a:extLst>
                </p:cNvPr>
                <p:cNvSpPr>
                  <a:spLocks noChangeAspect="1" noChangeArrowheads="1" noTextEdit="1"/>
                </p:cNvSpPr>
                <p:nvPr/>
              </p:nvSpPr>
              <p:spPr bwMode="auto">
                <a:xfrm>
                  <a:off x="966787" y="1625600"/>
                  <a:ext cx="8242300" cy="180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b="1">
                    <a:latin typeface="Roboto" panose="02000000000000000000" pitchFamily="2" charset="0"/>
                    <a:ea typeface="Roboto" panose="02000000000000000000" pitchFamily="2" charset="0"/>
                  </a:endParaRPr>
                </a:p>
              </p:txBody>
            </p:sp>
            <p:sp>
              <p:nvSpPr>
                <p:cNvPr id="19" name="Freeform 10085">
                  <a:extLst>
                    <a:ext uri="{FF2B5EF4-FFF2-40B4-BE49-F238E27FC236}">
                      <a16:creationId xmlns:a16="http://schemas.microsoft.com/office/drawing/2014/main" id="{6B0D90C9-5802-4D05-BEC9-45AF78DCE125}"/>
                    </a:ext>
                  </a:extLst>
                </p:cNvPr>
                <p:cNvSpPr>
                  <a:spLocks/>
                </p:cNvSpPr>
                <p:nvPr/>
              </p:nvSpPr>
              <p:spPr bwMode="auto">
                <a:xfrm>
                  <a:off x="966787" y="1628775"/>
                  <a:ext cx="1498600" cy="1495425"/>
                </a:xfrm>
                <a:custGeom>
                  <a:avLst/>
                  <a:gdLst/>
                  <a:ahLst/>
                  <a:cxnLst>
                    <a:cxn ang="0">
                      <a:pos x="85" y="0"/>
                    </a:cxn>
                    <a:cxn ang="0">
                      <a:pos x="944" y="0"/>
                    </a:cxn>
                    <a:cxn ang="0">
                      <a:pos x="944" y="942"/>
                    </a:cxn>
                    <a:cxn ang="0">
                      <a:pos x="85" y="942"/>
                    </a:cxn>
                    <a:cxn ang="0">
                      <a:pos x="58" y="937"/>
                    </a:cxn>
                    <a:cxn ang="0">
                      <a:pos x="35" y="926"/>
                    </a:cxn>
                    <a:cxn ang="0">
                      <a:pos x="16" y="907"/>
                    </a:cxn>
                    <a:cxn ang="0">
                      <a:pos x="5" y="885"/>
                    </a:cxn>
                    <a:cxn ang="0">
                      <a:pos x="0" y="859"/>
                    </a:cxn>
                    <a:cxn ang="0">
                      <a:pos x="0" y="83"/>
                    </a:cxn>
                    <a:cxn ang="0">
                      <a:pos x="5" y="56"/>
                    </a:cxn>
                    <a:cxn ang="0">
                      <a:pos x="16" y="33"/>
                    </a:cxn>
                    <a:cxn ang="0">
                      <a:pos x="35" y="15"/>
                    </a:cxn>
                    <a:cxn ang="0">
                      <a:pos x="58" y="4"/>
                    </a:cxn>
                    <a:cxn ang="0">
                      <a:pos x="85" y="0"/>
                    </a:cxn>
                  </a:cxnLst>
                  <a:rect l="0" t="0" r="r" b="b"/>
                  <a:pathLst>
                    <a:path w="944" h="942">
                      <a:moveTo>
                        <a:pt x="85" y="0"/>
                      </a:moveTo>
                      <a:lnTo>
                        <a:pt x="944" y="0"/>
                      </a:lnTo>
                      <a:lnTo>
                        <a:pt x="944" y="942"/>
                      </a:lnTo>
                      <a:lnTo>
                        <a:pt x="85" y="942"/>
                      </a:lnTo>
                      <a:lnTo>
                        <a:pt x="58" y="937"/>
                      </a:lnTo>
                      <a:lnTo>
                        <a:pt x="35" y="926"/>
                      </a:lnTo>
                      <a:lnTo>
                        <a:pt x="16" y="907"/>
                      </a:lnTo>
                      <a:lnTo>
                        <a:pt x="5" y="885"/>
                      </a:lnTo>
                      <a:lnTo>
                        <a:pt x="0" y="859"/>
                      </a:lnTo>
                      <a:lnTo>
                        <a:pt x="0" y="83"/>
                      </a:lnTo>
                      <a:lnTo>
                        <a:pt x="5" y="56"/>
                      </a:lnTo>
                      <a:lnTo>
                        <a:pt x="16" y="33"/>
                      </a:lnTo>
                      <a:lnTo>
                        <a:pt x="35" y="15"/>
                      </a:lnTo>
                      <a:lnTo>
                        <a:pt x="58" y="4"/>
                      </a:lnTo>
                      <a:lnTo>
                        <a:pt x="85"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latin typeface="Roboto" panose="02000000000000000000" pitchFamily="2" charset="0"/>
                    <a:ea typeface="Roboto" panose="02000000000000000000" pitchFamily="2" charset="0"/>
                  </a:endParaRPr>
                </a:p>
              </p:txBody>
            </p:sp>
            <p:sp>
              <p:nvSpPr>
                <p:cNvPr id="20" name="Freeform 10086">
                  <a:extLst>
                    <a:ext uri="{FF2B5EF4-FFF2-40B4-BE49-F238E27FC236}">
                      <a16:creationId xmlns:a16="http://schemas.microsoft.com/office/drawing/2014/main" id="{F89A1EB9-37AE-47D3-A573-7012684522CC}"/>
                    </a:ext>
                  </a:extLst>
                </p:cNvPr>
                <p:cNvSpPr>
                  <a:spLocks/>
                </p:cNvSpPr>
                <p:nvPr/>
              </p:nvSpPr>
              <p:spPr bwMode="auto">
                <a:xfrm>
                  <a:off x="1074737" y="1735138"/>
                  <a:ext cx="1281113" cy="1281113"/>
                </a:xfrm>
                <a:custGeom>
                  <a:avLst/>
                  <a:gdLst/>
                  <a:ahLst/>
                  <a:cxnLst>
                    <a:cxn ang="0">
                      <a:pos x="85" y="0"/>
                    </a:cxn>
                    <a:cxn ang="0">
                      <a:pos x="723" y="0"/>
                    </a:cxn>
                    <a:cxn ang="0">
                      <a:pos x="750" y="5"/>
                    </a:cxn>
                    <a:cxn ang="0">
                      <a:pos x="772" y="16"/>
                    </a:cxn>
                    <a:cxn ang="0">
                      <a:pos x="791" y="35"/>
                    </a:cxn>
                    <a:cxn ang="0">
                      <a:pos x="802" y="57"/>
                    </a:cxn>
                    <a:cxn ang="0">
                      <a:pos x="807" y="84"/>
                    </a:cxn>
                    <a:cxn ang="0">
                      <a:pos x="807" y="722"/>
                    </a:cxn>
                    <a:cxn ang="0">
                      <a:pos x="802" y="749"/>
                    </a:cxn>
                    <a:cxn ang="0">
                      <a:pos x="791" y="773"/>
                    </a:cxn>
                    <a:cxn ang="0">
                      <a:pos x="772" y="792"/>
                    </a:cxn>
                    <a:cxn ang="0">
                      <a:pos x="750" y="803"/>
                    </a:cxn>
                    <a:cxn ang="0">
                      <a:pos x="723" y="807"/>
                    </a:cxn>
                    <a:cxn ang="0">
                      <a:pos x="85" y="807"/>
                    </a:cxn>
                    <a:cxn ang="0">
                      <a:pos x="58" y="803"/>
                    </a:cxn>
                    <a:cxn ang="0">
                      <a:pos x="34" y="792"/>
                    </a:cxn>
                    <a:cxn ang="0">
                      <a:pos x="15" y="773"/>
                    </a:cxn>
                    <a:cxn ang="0">
                      <a:pos x="4" y="749"/>
                    </a:cxn>
                    <a:cxn ang="0">
                      <a:pos x="0" y="722"/>
                    </a:cxn>
                    <a:cxn ang="0">
                      <a:pos x="0" y="84"/>
                    </a:cxn>
                    <a:cxn ang="0">
                      <a:pos x="4" y="57"/>
                    </a:cxn>
                    <a:cxn ang="0">
                      <a:pos x="15" y="35"/>
                    </a:cxn>
                    <a:cxn ang="0">
                      <a:pos x="34" y="16"/>
                    </a:cxn>
                    <a:cxn ang="0">
                      <a:pos x="58" y="5"/>
                    </a:cxn>
                    <a:cxn ang="0">
                      <a:pos x="85" y="0"/>
                    </a:cxn>
                  </a:cxnLst>
                  <a:rect l="0" t="0" r="r" b="b"/>
                  <a:pathLst>
                    <a:path w="807" h="807">
                      <a:moveTo>
                        <a:pt x="85" y="0"/>
                      </a:moveTo>
                      <a:lnTo>
                        <a:pt x="723" y="0"/>
                      </a:lnTo>
                      <a:lnTo>
                        <a:pt x="750" y="5"/>
                      </a:lnTo>
                      <a:lnTo>
                        <a:pt x="772" y="16"/>
                      </a:lnTo>
                      <a:lnTo>
                        <a:pt x="791" y="35"/>
                      </a:lnTo>
                      <a:lnTo>
                        <a:pt x="802" y="57"/>
                      </a:lnTo>
                      <a:lnTo>
                        <a:pt x="807" y="84"/>
                      </a:lnTo>
                      <a:lnTo>
                        <a:pt x="807" y="722"/>
                      </a:lnTo>
                      <a:lnTo>
                        <a:pt x="802" y="749"/>
                      </a:lnTo>
                      <a:lnTo>
                        <a:pt x="791" y="773"/>
                      </a:lnTo>
                      <a:lnTo>
                        <a:pt x="772" y="792"/>
                      </a:lnTo>
                      <a:lnTo>
                        <a:pt x="750" y="803"/>
                      </a:lnTo>
                      <a:lnTo>
                        <a:pt x="723" y="807"/>
                      </a:lnTo>
                      <a:lnTo>
                        <a:pt x="85" y="807"/>
                      </a:lnTo>
                      <a:lnTo>
                        <a:pt x="58" y="803"/>
                      </a:lnTo>
                      <a:lnTo>
                        <a:pt x="34" y="792"/>
                      </a:lnTo>
                      <a:lnTo>
                        <a:pt x="15" y="773"/>
                      </a:lnTo>
                      <a:lnTo>
                        <a:pt x="4" y="749"/>
                      </a:lnTo>
                      <a:lnTo>
                        <a:pt x="0" y="722"/>
                      </a:lnTo>
                      <a:lnTo>
                        <a:pt x="0" y="84"/>
                      </a:lnTo>
                      <a:lnTo>
                        <a:pt x="4" y="57"/>
                      </a:lnTo>
                      <a:lnTo>
                        <a:pt x="15" y="35"/>
                      </a:lnTo>
                      <a:lnTo>
                        <a:pt x="34" y="16"/>
                      </a:lnTo>
                      <a:lnTo>
                        <a:pt x="58" y="5"/>
                      </a:lnTo>
                      <a:lnTo>
                        <a:pt x="8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latin typeface="Roboto" panose="02000000000000000000" pitchFamily="2" charset="0"/>
                    <a:ea typeface="Roboto" panose="02000000000000000000" pitchFamily="2" charset="0"/>
                  </a:endParaRPr>
                </a:p>
              </p:txBody>
            </p:sp>
            <p:sp>
              <p:nvSpPr>
                <p:cNvPr id="22" name="Freeform 10088">
                  <a:extLst>
                    <a:ext uri="{FF2B5EF4-FFF2-40B4-BE49-F238E27FC236}">
                      <a16:creationId xmlns:a16="http://schemas.microsoft.com/office/drawing/2014/main" id="{CC889A61-78A1-45D0-B57E-076326DFB16E}"/>
                    </a:ext>
                  </a:extLst>
                </p:cNvPr>
                <p:cNvSpPr>
                  <a:spLocks/>
                </p:cNvSpPr>
                <p:nvPr/>
              </p:nvSpPr>
              <p:spPr bwMode="auto">
                <a:xfrm>
                  <a:off x="2465387" y="1628775"/>
                  <a:ext cx="527050" cy="1800225"/>
                </a:xfrm>
                <a:custGeom>
                  <a:avLst/>
                  <a:gdLst/>
                  <a:ahLst/>
                  <a:cxnLst>
                    <a:cxn ang="0">
                      <a:pos x="0" y="0"/>
                    </a:cxn>
                    <a:cxn ang="0">
                      <a:pos x="165" y="140"/>
                    </a:cxn>
                    <a:cxn ang="0">
                      <a:pos x="332" y="281"/>
                    </a:cxn>
                    <a:cxn ang="0">
                      <a:pos x="332" y="1134"/>
                    </a:cxn>
                    <a:cxn ang="0">
                      <a:pos x="165" y="1040"/>
                    </a:cxn>
                    <a:cxn ang="0">
                      <a:pos x="0" y="944"/>
                    </a:cxn>
                    <a:cxn ang="0">
                      <a:pos x="0" y="0"/>
                    </a:cxn>
                  </a:cxnLst>
                  <a:rect l="0" t="0" r="r" b="b"/>
                  <a:pathLst>
                    <a:path w="332" h="1134">
                      <a:moveTo>
                        <a:pt x="0" y="0"/>
                      </a:moveTo>
                      <a:lnTo>
                        <a:pt x="165" y="140"/>
                      </a:lnTo>
                      <a:lnTo>
                        <a:pt x="332" y="281"/>
                      </a:lnTo>
                      <a:lnTo>
                        <a:pt x="332" y="1134"/>
                      </a:lnTo>
                      <a:lnTo>
                        <a:pt x="165" y="1040"/>
                      </a:lnTo>
                      <a:lnTo>
                        <a:pt x="0" y="944"/>
                      </a:lnTo>
                      <a:lnTo>
                        <a:pt x="0"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latin typeface="Roboto" panose="02000000000000000000" pitchFamily="2" charset="0"/>
                    <a:ea typeface="Roboto" panose="02000000000000000000" pitchFamily="2" charset="0"/>
                  </a:endParaRPr>
                </a:p>
              </p:txBody>
            </p:sp>
          </p:grpSp>
        </p:grpSp>
        <p:sp>
          <p:nvSpPr>
            <p:cNvPr id="12" name="TextBox 11">
              <a:extLst>
                <a:ext uri="{FF2B5EF4-FFF2-40B4-BE49-F238E27FC236}">
                  <a16:creationId xmlns:a16="http://schemas.microsoft.com/office/drawing/2014/main" id="{89962FE2-5996-4D0F-A7B1-7A4C9D086711}"/>
                </a:ext>
              </a:extLst>
            </p:cNvPr>
            <p:cNvSpPr txBox="1"/>
            <p:nvPr/>
          </p:nvSpPr>
          <p:spPr>
            <a:xfrm>
              <a:off x="2353073" y="4278990"/>
              <a:ext cx="2978701" cy="430887"/>
            </a:xfrm>
            <a:prstGeom prst="rect">
              <a:avLst/>
            </a:prstGeom>
            <a:noFill/>
          </p:spPr>
          <p:txBody>
            <a:bodyPr wrap="none" rtlCol="0">
              <a:spAutoFit/>
            </a:bodyPr>
            <a:lstStyle/>
            <a:p>
              <a:r>
                <a:rPr lang="en-US" sz="2200" b="1" dirty="0">
                  <a:solidFill>
                    <a:schemeClr val="bg1"/>
                  </a:solidFill>
                  <a:latin typeface="+mj-lt"/>
                  <a:ea typeface="Roboto" panose="02000000000000000000" pitchFamily="2" charset="0"/>
                  <a:cs typeface="Raleway" charset="0"/>
                </a:rPr>
                <a:t>Third Step of process</a:t>
              </a:r>
            </a:p>
          </p:txBody>
        </p:sp>
      </p:grpSp>
      <p:sp>
        <p:nvSpPr>
          <p:cNvPr id="66" name="Freeform 10087">
            <a:extLst>
              <a:ext uri="{FF2B5EF4-FFF2-40B4-BE49-F238E27FC236}">
                <a16:creationId xmlns:a16="http://schemas.microsoft.com/office/drawing/2014/main" id="{DAD59705-EB04-4CA6-97F0-C0AB9D61E215}"/>
              </a:ext>
            </a:extLst>
          </p:cNvPr>
          <p:cNvSpPr>
            <a:spLocks/>
          </p:cNvSpPr>
          <p:nvPr userDrawn="1"/>
        </p:nvSpPr>
        <p:spPr bwMode="auto">
          <a:xfrm>
            <a:off x="1746303" y="2510751"/>
            <a:ext cx="4189617" cy="915073"/>
          </a:xfrm>
          <a:custGeom>
            <a:avLst/>
            <a:gdLst/>
            <a:ahLst/>
            <a:cxnLst>
              <a:cxn ang="0">
                <a:pos x="0" y="0"/>
              </a:cxn>
              <a:cxn ang="0">
                <a:pos x="3567" y="0"/>
              </a:cxn>
              <a:cxn ang="0">
                <a:pos x="3910" y="428"/>
              </a:cxn>
              <a:cxn ang="0">
                <a:pos x="3567" y="854"/>
              </a:cxn>
              <a:cxn ang="0">
                <a:pos x="0" y="854"/>
              </a:cxn>
              <a:cxn ang="0">
                <a:pos x="0" y="0"/>
              </a:cxn>
            </a:cxnLst>
            <a:rect l="0" t="0" r="r" b="b"/>
            <a:pathLst>
              <a:path w="3910" h="854">
                <a:moveTo>
                  <a:pt x="0" y="0"/>
                </a:moveTo>
                <a:lnTo>
                  <a:pt x="3567" y="0"/>
                </a:lnTo>
                <a:lnTo>
                  <a:pt x="3910" y="428"/>
                </a:lnTo>
                <a:lnTo>
                  <a:pt x="3567" y="854"/>
                </a:lnTo>
                <a:lnTo>
                  <a:pt x="0" y="854"/>
                </a:lnTo>
                <a:lnTo>
                  <a:pt x="0"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latin typeface="Roboto" panose="02000000000000000000" pitchFamily="2" charset="0"/>
              <a:ea typeface="Roboto" panose="02000000000000000000" pitchFamily="2" charset="0"/>
            </a:endParaRPr>
          </a:p>
          <a:p>
            <a:endParaRPr lang="en-US" b="1" dirty="0">
              <a:latin typeface="Roboto" panose="02000000000000000000" pitchFamily="2" charset="0"/>
              <a:ea typeface="Roboto" panose="02000000000000000000" pitchFamily="2" charset="0"/>
            </a:endParaRPr>
          </a:p>
        </p:txBody>
      </p:sp>
      <p:sp>
        <p:nvSpPr>
          <p:cNvPr id="67" name="Freeform 10087">
            <a:extLst>
              <a:ext uri="{FF2B5EF4-FFF2-40B4-BE49-F238E27FC236}">
                <a16:creationId xmlns:a16="http://schemas.microsoft.com/office/drawing/2014/main" id="{1C2D67EE-FBA7-4B19-80D4-91BC0F95D747}"/>
              </a:ext>
            </a:extLst>
          </p:cNvPr>
          <p:cNvSpPr>
            <a:spLocks/>
          </p:cNvSpPr>
          <p:nvPr userDrawn="1"/>
        </p:nvSpPr>
        <p:spPr bwMode="auto">
          <a:xfrm>
            <a:off x="1737019" y="3650331"/>
            <a:ext cx="4189617" cy="915073"/>
          </a:xfrm>
          <a:custGeom>
            <a:avLst/>
            <a:gdLst/>
            <a:ahLst/>
            <a:cxnLst>
              <a:cxn ang="0">
                <a:pos x="0" y="0"/>
              </a:cxn>
              <a:cxn ang="0">
                <a:pos x="3567" y="0"/>
              </a:cxn>
              <a:cxn ang="0">
                <a:pos x="3910" y="428"/>
              </a:cxn>
              <a:cxn ang="0">
                <a:pos x="3567" y="854"/>
              </a:cxn>
              <a:cxn ang="0">
                <a:pos x="0" y="854"/>
              </a:cxn>
              <a:cxn ang="0">
                <a:pos x="0" y="0"/>
              </a:cxn>
            </a:cxnLst>
            <a:rect l="0" t="0" r="r" b="b"/>
            <a:pathLst>
              <a:path w="3910" h="854">
                <a:moveTo>
                  <a:pt x="0" y="0"/>
                </a:moveTo>
                <a:lnTo>
                  <a:pt x="3567" y="0"/>
                </a:lnTo>
                <a:lnTo>
                  <a:pt x="3910" y="428"/>
                </a:lnTo>
                <a:lnTo>
                  <a:pt x="3567" y="854"/>
                </a:lnTo>
                <a:lnTo>
                  <a:pt x="0" y="854"/>
                </a:lnTo>
                <a:lnTo>
                  <a:pt x="0"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latin typeface="Roboto" panose="02000000000000000000" pitchFamily="2" charset="0"/>
              <a:ea typeface="Roboto" panose="02000000000000000000" pitchFamily="2" charset="0"/>
            </a:endParaRPr>
          </a:p>
          <a:p>
            <a:endParaRPr lang="en-US" b="1" dirty="0">
              <a:latin typeface="Roboto" panose="02000000000000000000" pitchFamily="2" charset="0"/>
              <a:ea typeface="Roboto" panose="02000000000000000000" pitchFamily="2" charset="0"/>
            </a:endParaRPr>
          </a:p>
        </p:txBody>
      </p:sp>
      <p:sp>
        <p:nvSpPr>
          <p:cNvPr id="68" name="Freeform 10087">
            <a:extLst>
              <a:ext uri="{FF2B5EF4-FFF2-40B4-BE49-F238E27FC236}">
                <a16:creationId xmlns:a16="http://schemas.microsoft.com/office/drawing/2014/main" id="{5D6F191C-2A94-4215-BBB8-07085553EC60}"/>
              </a:ext>
            </a:extLst>
          </p:cNvPr>
          <p:cNvSpPr>
            <a:spLocks/>
          </p:cNvSpPr>
          <p:nvPr userDrawn="1"/>
        </p:nvSpPr>
        <p:spPr bwMode="auto">
          <a:xfrm>
            <a:off x="1755311" y="4812575"/>
            <a:ext cx="4189617" cy="915073"/>
          </a:xfrm>
          <a:custGeom>
            <a:avLst/>
            <a:gdLst/>
            <a:ahLst/>
            <a:cxnLst>
              <a:cxn ang="0">
                <a:pos x="0" y="0"/>
              </a:cxn>
              <a:cxn ang="0">
                <a:pos x="3567" y="0"/>
              </a:cxn>
              <a:cxn ang="0">
                <a:pos x="3910" y="428"/>
              </a:cxn>
              <a:cxn ang="0">
                <a:pos x="3567" y="854"/>
              </a:cxn>
              <a:cxn ang="0">
                <a:pos x="0" y="854"/>
              </a:cxn>
              <a:cxn ang="0">
                <a:pos x="0" y="0"/>
              </a:cxn>
            </a:cxnLst>
            <a:rect l="0" t="0" r="r" b="b"/>
            <a:pathLst>
              <a:path w="3910" h="854">
                <a:moveTo>
                  <a:pt x="0" y="0"/>
                </a:moveTo>
                <a:lnTo>
                  <a:pt x="3567" y="0"/>
                </a:lnTo>
                <a:lnTo>
                  <a:pt x="3910" y="428"/>
                </a:lnTo>
                <a:lnTo>
                  <a:pt x="3567" y="854"/>
                </a:lnTo>
                <a:lnTo>
                  <a:pt x="0" y="854"/>
                </a:lnTo>
                <a:lnTo>
                  <a:pt x="0"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latin typeface="Roboto" panose="02000000000000000000" pitchFamily="2" charset="0"/>
              <a:ea typeface="Roboto" panose="02000000000000000000" pitchFamily="2" charset="0"/>
            </a:endParaRPr>
          </a:p>
          <a:p>
            <a:endParaRPr lang="en-US" b="1" dirty="0">
              <a:latin typeface="Roboto" panose="02000000000000000000" pitchFamily="2" charset="0"/>
              <a:ea typeface="Roboto" panose="02000000000000000000" pitchFamily="2" charset="0"/>
            </a:endParaRPr>
          </a:p>
        </p:txBody>
      </p:sp>
      <p:sp>
        <p:nvSpPr>
          <p:cNvPr id="10" name="Text Placeholder 9">
            <a:extLst>
              <a:ext uri="{FF2B5EF4-FFF2-40B4-BE49-F238E27FC236}">
                <a16:creationId xmlns:a16="http://schemas.microsoft.com/office/drawing/2014/main" id="{8D24F4EF-3AA7-45D8-A710-F49E25226860}"/>
              </a:ext>
            </a:extLst>
          </p:cNvPr>
          <p:cNvSpPr>
            <a:spLocks noGrp="1"/>
          </p:cNvSpPr>
          <p:nvPr>
            <p:ph type="body" sz="quarter" idx="11" hasCustomPrompt="1"/>
          </p:nvPr>
        </p:nvSpPr>
        <p:spPr>
          <a:xfrm>
            <a:off x="1882773" y="1635359"/>
            <a:ext cx="3579813" cy="409575"/>
          </a:xfrm>
          <a:prstGeom prst="rect">
            <a:avLst/>
          </a:prstGeom>
        </p:spPr>
        <p:txBody>
          <a:bodyPr/>
          <a:lstStyle>
            <a:lvl1pPr>
              <a:buNone/>
              <a:defRPr sz="2000" b="1">
                <a:solidFill>
                  <a:schemeClr val="bg1"/>
                </a:solidFill>
                <a:latin typeface="+mj-lt"/>
              </a:defRPr>
            </a:lvl1pPr>
          </a:lstStyle>
          <a:p>
            <a:pPr lvl="0"/>
            <a:r>
              <a:rPr lang="en-US" dirty="0"/>
              <a:t>Step of process</a:t>
            </a:r>
          </a:p>
          <a:p>
            <a:pPr lvl="0"/>
            <a:endParaRPr lang="en-US" dirty="0"/>
          </a:p>
        </p:txBody>
      </p:sp>
      <p:sp>
        <p:nvSpPr>
          <p:cNvPr id="58" name="Text Placeholder 9">
            <a:extLst>
              <a:ext uri="{FF2B5EF4-FFF2-40B4-BE49-F238E27FC236}">
                <a16:creationId xmlns:a16="http://schemas.microsoft.com/office/drawing/2014/main" id="{757FD950-84CE-4A6F-8CDE-B2A1FDF19A3C}"/>
              </a:ext>
            </a:extLst>
          </p:cNvPr>
          <p:cNvSpPr>
            <a:spLocks noGrp="1"/>
          </p:cNvSpPr>
          <p:nvPr>
            <p:ph type="body" sz="quarter" idx="12" hasCustomPrompt="1"/>
          </p:nvPr>
        </p:nvSpPr>
        <p:spPr>
          <a:xfrm>
            <a:off x="1882774" y="2770844"/>
            <a:ext cx="3579813" cy="409575"/>
          </a:xfrm>
          <a:prstGeom prst="rect">
            <a:avLst/>
          </a:prstGeom>
        </p:spPr>
        <p:txBody>
          <a:bodyPr/>
          <a:lstStyle>
            <a:lvl1pPr>
              <a:buNone/>
              <a:defRPr sz="2000" b="1">
                <a:solidFill>
                  <a:schemeClr val="bg1"/>
                </a:solidFill>
                <a:latin typeface="+mj-lt"/>
              </a:defRPr>
            </a:lvl1pPr>
          </a:lstStyle>
          <a:p>
            <a:pPr lvl="0"/>
            <a:r>
              <a:rPr lang="en-US" dirty="0"/>
              <a:t>Step of process</a:t>
            </a:r>
          </a:p>
          <a:p>
            <a:pPr lvl="0"/>
            <a:endParaRPr lang="en-US" dirty="0"/>
          </a:p>
        </p:txBody>
      </p:sp>
      <p:sp>
        <p:nvSpPr>
          <p:cNvPr id="60" name="Text Placeholder 9">
            <a:extLst>
              <a:ext uri="{FF2B5EF4-FFF2-40B4-BE49-F238E27FC236}">
                <a16:creationId xmlns:a16="http://schemas.microsoft.com/office/drawing/2014/main" id="{D3616BF7-7AE1-47DA-A869-591177647216}"/>
              </a:ext>
            </a:extLst>
          </p:cNvPr>
          <p:cNvSpPr>
            <a:spLocks noGrp="1"/>
          </p:cNvSpPr>
          <p:nvPr>
            <p:ph type="body" sz="quarter" idx="13" hasCustomPrompt="1"/>
          </p:nvPr>
        </p:nvSpPr>
        <p:spPr>
          <a:xfrm>
            <a:off x="1887250" y="3902156"/>
            <a:ext cx="3579813" cy="409575"/>
          </a:xfrm>
          <a:prstGeom prst="rect">
            <a:avLst/>
          </a:prstGeom>
        </p:spPr>
        <p:txBody>
          <a:bodyPr/>
          <a:lstStyle>
            <a:lvl1pPr>
              <a:buNone/>
              <a:defRPr sz="2000" b="1">
                <a:solidFill>
                  <a:schemeClr val="bg1"/>
                </a:solidFill>
                <a:latin typeface="+mj-lt"/>
              </a:defRPr>
            </a:lvl1pPr>
          </a:lstStyle>
          <a:p>
            <a:pPr lvl="0"/>
            <a:r>
              <a:rPr lang="en-US" dirty="0"/>
              <a:t>Step of process</a:t>
            </a:r>
          </a:p>
          <a:p>
            <a:pPr lvl="0"/>
            <a:endParaRPr lang="en-US" dirty="0"/>
          </a:p>
        </p:txBody>
      </p:sp>
      <p:sp>
        <p:nvSpPr>
          <p:cNvPr id="61" name="Text Placeholder 9">
            <a:extLst>
              <a:ext uri="{FF2B5EF4-FFF2-40B4-BE49-F238E27FC236}">
                <a16:creationId xmlns:a16="http://schemas.microsoft.com/office/drawing/2014/main" id="{54EC1A8A-E742-455F-81EF-744E683FC044}"/>
              </a:ext>
            </a:extLst>
          </p:cNvPr>
          <p:cNvSpPr>
            <a:spLocks noGrp="1"/>
          </p:cNvSpPr>
          <p:nvPr>
            <p:ph type="body" sz="quarter" idx="14" hasCustomPrompt="1"/>
          </p:nvPr>
        </p:nvSpPr>
        <p:spPr>
          <a:xfrm>
            <a:off x="1887250" y="5065323"/>
            <a:ext cx="3579813" cy="409575"/>
          </a:xfrm>
          <a:prstGeom prst="rect">
            <a:avLst/>
          </a:prstGeom>
        </p:spPr>
        <p:txBody>
          <a:bodyPr/>
          <a:lstStyle>
            <a:lvl1pPr>
              <a:buNone/>
              <a:defRPr sz="2000" b="1">
                <a:solidFill>
                  <a:schemeClr val="bg1"/>
                </a:solidFill>
                <a:latin typeface="+mj-lt"/>
              </a:defRPr>
            </a:lvl1pPr>
          </a:lstStyle>
          <a:p>
            <a:pPr lvl="0"/>
            <a:r>
              <a:rPr lang="en-US" dirty="0"/>
              <a:t>Step of process</a:t>
            </a:r>
          </a:p>
          <a:p>
            <a:pPr lvl="0"/>
            <a:endParaRPr lang="en-US" dirty="0"/>
          </a:p>
        </p:txBody>
      </p:sp>
      <p:sp>
        <p:nvSpPr>
          <p:cNvPr id="13" name="Text Placeholder 12">
            <a:extLst>
              <a:ext uri="{FF2B5EF4-FFF2-40B4-BE49-F238E27FC236}">
                <a16:creationId xmlns:a16="http://schemas.microsoft.com/office/drawing/2014/main" id="{428AB5F9-2815-4652-8FCB-128A85F947E6}"/>
              </a:ext>
            </a:extLst>
          </p:cNvPr>
          <p:cNvSpPr>
            <a:spLocks noGrp="1"/>
          </p:cNvSpPr>
          <p:nvPr>
            <p:ph type="body" sz="quarter" idx="15" hasCustomPrompt="1"/>
          </p:nvPr>
        </p:nvSpPr>
        <p:spPr>
          <a:xfrm>
            <a:off x="597763" y="1290059"/>
            <a:ext cx="487363" cy="488950"/>
          </a:xfrm>
          <a:prstGeom prst="rect">
            <a:avLst/>
          </a:prstGeom>
        </p:spPr>
        <p:txBody>
          <a:bodyPr/>
          <a:lstStyle>
            <a:lvl1pPr algn="ctr">
              <a:buNone/>
              <a:defRPr sz="4800" b="1">
                <a:solidFill>
                  <a:srgbClr val="51AC42"/>
                </a:solidFill>
                <a:latin typeface="+mj-lt"/>
              </a:defRPr>
            </a:lvl1pPr>
          </a:lstStyle>
          <a:p>
            <a:pPr lvl="0"/>
            <a:r>
              <a:rPr lang="en-US" dirty="0"/>
              <a:t>1</a:t>
            </a:r>
          </a:p>
        </p:txBody>
      </p:sp>
      <p:sp>
        <p:nvSpPr>
          <p:cNvPr id="63" name="Text Placeholder 12">
            <a:extLst>
              <a:ext uri="{FF2B5EF4-FFF2-40B4-BE49-F238E27FC236}">
                <a16:creationId xmlns:a16="http://schemas.microsoft.com/office/drawing/2014/main" id="{6A91BB3A-7A95-4654-A051-E194912774BE}"/>
              </a:ext>
            </a:extLst>
          </p:cNvPr>
          <p:cNvSpPr>
            <a:spLocks noGrp="1"/>
          </p:cNvSpPr>
          <p:nvPr>
            <p:ph type="body" sz="quarter" idx="16" hasCustomPrompt="1"/>
          </p:nvPr>
        </p:nvSpPr>
        <p:spPr>
          <a:xfrm>
            <a:off x="605308" y="2384766"/>
            <a:ext cx="487363" cy="488950"/>
          </a:xfrm>
          <a:prstGeom prst="rect">
            <a:avLst/>
          </a:prstGeom>
        </p:spPr>
        <p:txBody>
          <a:bodyPr/>
          <a:lstStyle>
            <a:lvl1pPr algn="ctr">
              <a:buNone/>
              <a:defRPr sz="4800" b="1">
                <a:solidFill>
                  <a:srgbClr val="51AC42"/>
                </a:solidFill>
                <a:latin typeface="+mj-lt"/>
              </a:defRPr>
            </a:lvl1pPr>
          </a:lstStyle>
          <a:p>
            <a:pPr lvl="0"/>
            <a:r>
              <a:rPr lang="en-US" dirty="0"/>
              <a:t>2</a:t>
            </a:r>
          </a:p>
        </p:txBody>
      </p:sp>
      <p:sp>
        <p:nvSpPr>
          <p:cNvPr id="64" name="Text Placeholder 12">
            <a:extLst>
              <a:ext uri="{FF2B5EF4-FFF2-40B4-BE49-F238E27FC236}">
                <a16:creationId xmlns:a16="http://schemas.microsoft.com/office/drawing/2014/main" id="{1A9CFE12-37DE-407A-962C-378B6B865C4B}"/>
              </a:ext>
            </a:extLst>
          </p:cNvPr>
          <p:cNvSpPr>
            <a:spLocks noGrp="1"/>
          </p:cNvSpPr>
          <p:nvPr>
            <p:ph type="body" sz="quarter" idx="17" hasCustomPrompt="1"/>
          </p:nvPr>
        </p:nvSpPr>
        <p:spPr>
          <a:xfrm>
            <a:off x="617687" y="4729878"/>
            <a:ext cx="487363" cy="488950"/>
          </a:xfrm>
          <a:prstGeom prst="rect">
            <a:avLst/>
          </a:prstGeom>
        </p:spPr>
        <p:txBody>
          <a:bodyPr/>
          <a:lstStyle>
            <a:lvl1pPr algn="ctr">
              <a:buNone/>
              <a:defRPr sz="4800" b="1">
                <a:solidFill>
                  <a:srgbClr val="51AC42"/>
                </a:solidFill>
                <a:latin typeface="+mj-lt"/>
              </a:defRPr>
            </a:lvl1pPr>
          </a:lstStyle>
          <a:p>
            <a:pPr lvl="0"/>
            <a:r>
              <a:rPr lang="en-US" dirty="0"/>
              <a:t>4</a:t>
            </a:r>
          </a:p>
        </p:txBody>
      </p:sp>
      <p:sp>
        <p:nvSpPr>
          <p:cNvPr id="65" name="Text Placeholder 12">
            <a:extLst>
              <a:ext uri="{FF2B5EF4-FFF2-40B4-BE49-F238E27FC236}">
                <a16:creationId xmlns:a16="http://schemas.microsoft.com/office/drawing/2014/main" id="{5FB94500-0651-412E-B489-B764A0345D50}"/>
              </a:ext>
            </a:extLst>
          </p:cNvPr>
          <p:cNvSpPr>
            <a:spLocks noGrp="1"/>
          </p:cNvSpPr>
          <p:nvPr>
            <p:ph type="body" sz="quarter" idx="18" hasCustomPrompt="1"/>
          </p:nvPr>
        </p:nvSpPr>
        <p:spPr>
          <a:xfrm>
            <a:off x="631080" y="3519374"/>
            <a:ext cx="487363" cy="488950"/>
          </a:xfrm>
          <a:prstGeom prst="rect">
            <a:avLst/>
          </a:prstGeom>
        </p:spPr>
        <p:txBody>
          <a:bodyPr/>
          <a:lstStyle>
            <a:lvl1pPr algn="ctr">
              <a:buNone/>
              <a:defRPr sz="4800" b="1">
                <a:solidFill>
                  <a:srgbClr val="51AC42"/>
                </a:solidFill>
                <a:latin typeface="+mj-lt"/>
              </a:defRPr>
            </a:lvl1pPr>
          </a:lstStyle>
          <a:p>
            <a:pPr lvl="0"/>
            <a:r>
              <a:rPr lang="en-US" dirty="0"/>
              <a:t>3</a:t>
            </a:r>
          </a:p>
        </p:txBody>
      </p:sp>
      <p:sp>
        <p:nvSpPr>
          <p:cNvPr id="70" name="Text Placeholder 12">
            <a:extLst>
              <a:ext uri="{FF2B5EF4-FFF2-40B4-BE49-F238E27FC236}">
                <a16:creationId xmlns:a16="http://schemas.microsoft.com/office/drawing/2014/main" id="{BAACDFB4-FEF1-464C-8522-AF8F0A323932}"/>
              </a:ext>
            </a:extLst>
          </p:cNvPr>
          <p:cNvSpPr>
            <a:spLocks noGrp="1"/>
          </p:cNvSpPr>
          <p:nvPr>
            <p:ph type="body" sz="quarter" idx="19" hasCustomPrompt="1"/>
          </p:nvPr>
        </p:nvSpPr>
        <p:spPr>
          <a:xfrm>
            <a:off x="7297446" y="361068"/>
            <a:ext cx="487363" cy="488950"/>
          </a:xfrm>
          <a:prstGeom prst="rect">
            <a:avLst/>
          </a:prstGeom>
        </p:spPr>
        <p:txBody>
          <a:bodyPr/>
          <a:lstStyle>
            <a:lvl1pPr algn="ctr">
              <a:buNone/>
              <a:defRPr sz="4800" b="1">
                <a:solidFill>
                  <a:srgbClr val="51AC42"/>
                </a:solidFill>
                <a:latin typeface="+mj-lt"/>
              </a:defRPr>
            </a:lvl1pPr>
          </a:lstStyle>
          <a:p>
            <a:pPr lvl="0"/>
            <a:r>
              <a:rPr lang="en-US" dirty="0"/>
              <a:t>1</a:t>
            </a:r>
          </a:p>
        </p:txBody>
      </p:sp>
      <p:sp>
        <p:nvSpPr>
          <p:cNvPr id="71" name="Text Placeholder 12">
            <a:extLst>
              <a:ext uri="{FF2B5EF4-FFF2-40B4-BE49-F238E27FC236}">
                <a16:creationId xmlns:a16="http://schemas.microsoft.com/office/drawing/2014/main" id="{4CAC72BE-7D49-440D-A5D6-9FA756AFD10B}"/>
              </a:ext>
            </a:extLst>
          </p:cNvPr>
          <p:cNvSpPr>
            <a:spLocks noGrp="1"/>
          </p:cNvSpPr>
          <p:nvPr>
            <p:ph type="body" sz="quarter" idx="20" hasCustomPrompt="1"/>
          </p:nvPr>
        </p:nvSpPr>
        <p:spPr>
          <a:xfrm>
            <a:off x="7297446" y="1477798"/>
            <a:ext cx="487363" cy="488950"/>
          </a:xfrm>
          <a:prstGeom prst="rect">
            <a:avLst/>
          </a:prstGeom>
        </p:spPr>
        <p:txBody>
          <a:bodyPr/>
          <a:lstStyle>
            <a:lvl1pPr algn="ctr">
              <a:buNone/>
              <a:defRPr sz="4800" b="1">
                <a:solidFill>
                  <a:srgbClr val="51AC42"/>
                </a:solidFill>
                <a:latin typeface="+mj-lt"/>
              </a:defRPr>
            </a:lvl1pPr>
          </a:lstStyle>
          <a:p>
            <a:pPr lvl="0"/>
            <a:r>
              <a:rPr lang="en-US" dirty="0"/>
              <a:t>2</a:t>
            </a:r>
          </a:p>
        </p:txBody>
      </p:sp>
      <p:sp>
        <p:nvSpPr>
          <p:cNvPr id="72" name="Text Placeholder 12">
            <a:extLst>
              <a:ext uri="{FF2B5EF4-FFF2-40B4-BE49-F238E27FC236}">
                <a16:creationId xmlns:a16="http://schemas.microsoft.com/office/drawing/2014/main" id="{9095BF39-5C9C-4129-913F-050B76EF64C9}"/>
              </a:ext>
            </a:extLst>
          </p:cNvPr>
          <p:cNvSpPr>
            <a:spLocks noGrp="1"/>
          </p:cNvSpPr>
          <p:nvPr>
            <p:ph type="body" sz="quarter" idx="21" hasCustomPrompt="1"/>
          </p:nvPr>
        </p:nvSpPr>
        <p:spPr>
          <a:xfrm>
            <a:off x="7297327" y="2673854"/>
            <a:ext cx="487363" cy="488950"/>
          </a:xfrm>
          <a:prstGeom prst="rect">
            <a:avLst/>
          </a:prstGeom>
        </p:spPr>
        <p:txBody>
          <a:bodyPr/>
          <a:lstStyle>
            <a:lvl1pPr algn="ctr">
              <a:buNone/>
              <a:defRPr sz="4800" b="1">
                <a:solidFill>
                  <a:srgbClr val="51AC42"/>
                </a:solidFill>
                <a:latin typeface="+mj-lt"/>
              </a:defRPr>
            </a:lvl1pPr>
          </a:lstStyle>
          <a:p>
            <a:pPr lvl="0"/>
            <a:r>
              <a:rPr lang="en-US" dirty="0"/>
              <a:t>3</a:t>
            </a:r>
          </a:p>
        </p:txBody>
      </p:sp>
      <p:sp>
        <p:nvSpPr>
          <p:cNvPr id="73" name="Text Placeholder 12">
            <a:extLst>
              <a:ext uri="{FF2B5EF4-FFF2-40B4-BE49-F238E27FC236}">
                <a16:creationId xmlns:a16="http://schemas.microsoft.com/office/drawing/2014/main" id="{E78119A9-385A-40A7-8EBF-1757572C666A}"/>
              </a:ext>
            </a:extLst>
          </p:cNvPr>
          <p:cNvSpPr>
            <a:spLocks noGrp="1"/>
          </p:cNvSpPr>
          <p:nvPr>
            <p:ph type="body" sz="quarter" idx="22" hasCustomPrompt="1"/>
          </p:nvPr>
        </p:nvSpPr>
        <p:spPr>
          <a:xfrm>
            <a:off x="7299546" y="3853686"/>
            <a:ext cx="487363" cy="488950"/>
          </a:xfrm>
          <a:prstGeom prst="rect">
            <a:avLst/>
          </a:prstGeom>
        </p:spPr>
        <p:txBody>
          <a:bodyPr/>
          <a:lstStyle>
            <a:lvl1pPr algn="ctr">
              <a:buNone/>
              <a:defRPr sz="4800" b="1">
                <a:solidFill>
                  <a:srgbClr val="51AC42"/>
                </a:solidFill>
                <a:latin typeface="+mj-lt"/>
              </a:defRPr>
            </a:lvl1pPr>
          </a:lstStyle>
          <a:p>
            <a:pPr lvl="0"/>
            <a:r>
              <a:rPr lang="en-US" dirty="0"/>
              <a:t>4</a:t>
            </a:r>
          </a:p>
        </p:txBody>
      </p:sp>
      <p:sp>
        <p:nvSpPr>
          <p:cNvPr id="26" name="Text Placeholder 25">
            <a:extLst>
              <a:ext uri="{FF2B5EF4-FFF2-40B4-BE49-F238E27FC236}">
                <a16:creationId xmlns:a16="http://schemas.microsoft.com/office/drawing/2014/main" id="{1132A93D-9577-4E4F-9BE4-94808AEC3313}"/>
              </a:ext>
            </a:extLst>
          </p:cNvPr>
          <p:cNvSpPr>
            <a:spLocks noGrp="1"/>
          </p:cNvSpPr>
          <p:nvPr>
            <p:ph type="body" sz="quarter" idx="23" hasCustomPrompt="1"/>
          </p:nvPr>
        </p:nvSpPr>
        <p:spPr>
          <a:xfrm>
            <a:off x="319087" y="80038"/>
            <a:ext cx="6586538" cy="974018"/>
          </a:xfrm>
          <a:prstGeom prst="rect">
            <a:avLst/>
          </a:prstGeom>
        </p:spPr>
        <p:txBody>
          <a:bodyPr/>
          <a:lstStyle>
            <a:lvl1pPr marL="0" indent="0">
              <a:lnSpc>
                <a:spcPct val="100000"/>
              </a:lnSpc>
              <a:spcBef>
                <a:spcPts val="0"/>
              </a:spcBef>
              <a:buNone/>
              <a:defRPr sz="3200" b="1">
                <a:latin typeface="+mj-lt"/>
              </a:defRPr>
            </a:lvl1pPr>
          </a:lstStyle>
          <a:p>
            <a:pPr lvl="0"/>
            <a:r>
              <a:rPr lang="en-US" dirty="0"/>
              <a:t>Title</a:t>
            </a:r>
          </a:p>
        </p:txBody>
      </p:sp>
      <p:sp>
        <p:nvSpPr>
          <p:cNvPr id="62" name="Text Placeholder 61">
            <a:extLst>
              <a:ext uri="{FF2B5EF4-FFF2-40B4-BE49-F238E27FC236}">
                <a16:creationId xmlns:a16="http://schemas.microsoft.com/office/drawing/2014/main" id="{ECB6BB5A-9D03-426D-A4D9-1C5ABE7ABC09}"/>
              </a:ext>
            </a:extLst>
          </p:cNvPr>
          <p:cNvSpPr>
            <a:spLocks noGrp="1"/>
          </p:cNvSpPr>
          <p:nvPr>
            <p:ph type="body" sz="quarter" idx="24" hasCustomPrompt="1"/>
          </p:nvPr>
        </p:nvSpPr>
        <p:spPr>
          <a:xfrm>
            <a:off x="7951980" y="433299"/>
            <a:ext cx="3138487" cy="344488"/>
          </a:xfrm>
          <a:prstGeom prst="rect">
            <a:avLst/>
          </a:prstGeom>
        </p:spPr>
        <p:txBody>
          <a:bodyPr/>
          <a:lstStyle>
            <a:lvl1pPr>
              <a:buNone/>
              <a:defRPr sz="1400" b="1">
                <a:latin typeface="+mj-lt"/>
              </a:defRPr>
            </a:lvl1pPr>
          </a:lstStyle>
          <a:p>
            <a:pPr lvl="0"/>
            <a:r>
              <a:rPr lang="en-US" dirty="0"/>
              <a:t>Step of process</a:t>
            </a:r>
          </a:p>
        </p:txBody>
      </p:sp>
      <p:sp>
        <p:nvSpPr>
          <p:cNvPr id="77" name="Text Placeholder 76">
            <a:extLst>
              <a:ext uri="{FF2B5EF4-FFF2-40B4-BE49-F238E27FC236}">
                <a16:creationId xmlns:a16="http://schemas.microsoft.com/office/drawing/2014/main" id="{8A590C14-2C33-44AF-848B-4849C022C4D8}"/>
              </a:ext>
            </a:extLst>
          </p:cNvPr>
          <p:cNvSpPr>
            <a:spLocks noGrp="1"/>
          </p:cNvSpPr>
          <p:nvPr>
            <p:ph type="body" sz="quarter" idx="25" hasCustomPrompt="1"/>
          </p:nvPr>
        </p:nvSpPr>
        <p:spPr>
          <a:xfrm>
            <a:off x="7951788" y="645154"/>
            <a:ext cx="3138487" cy="730250"/>
          </a:xfrm>
          <a:prstGeom prst="rect">
            <a:avLst/>
          </a:prstGeom>
        </p:spPr>
        <p:txBody>
          <a:bodyPr/>
          <a:lstStyle>
            <a:lvl1pPr marL="0" indent="0">
              <a:lnSpc>
                <a:spcPct val="100000"/>
              </a:lnSpc>
              <a:spcBef>
                <a:spcPts val="0"/>
              </a:spcBef>
              <a:buNone/>
              <a:defRPr sz="1200">
                <a:latin typeface="+mn-lt"/>
              </a:defRPr>
            </a:lvl1pPr>
          </a:lstStyle>
          <a:p>
            <a:pPr lvl="0"/>
            <a:r>
              <a:rPr lang="en-US" dirty="0"/>
              <a:t>Content</a:t>
            </a:r>
          </a:p>
        </p:txBody>
      </p:sp>
      <p:sp>
        <p:nvSpPr>
          <p:cNvPr id="86" name="Text Placeholder 61">
            <a:extLst>
              <a:ext uri="{FF2B5EF4-FFF2-40B4-BE49-F238E27FC236}">
                <a16:creationId xmlns:a16="http://schemas.microsoft.com/office/drawing/2014/main" id="{2FAD08D4-423C-4ACE-A791-944950493626}"/>
              </a:ext>
            </a:extLst>
          </p:cNvPr>
          <p:cNvSpPr>
            <a:spLocks noGrp="1"/>
          </p:cNvSpPr>
          <p:nvPr>
            <p:ph type="body" sz="quarter" idx="26" hasCustomPrompt="1"/>
          </p:nvPr>
        </p:nvSpPr>
        <p:spPr>
          <a:xfrm>
            <a:off x="7951788" y="1549217"/>
            <a:ext cx="3138487" cy="344488"/>
          </a:xfrm>
          <a:prstGeom prst="rect">
            <a:avLst/>
          </a:prstGeom>
        </p:spPr>
        <p:txBody>
          <a:bodyPr/>
          <a:lstStyle>
            <a:lvl1pPr>
              <a:buNone/>
              <a:defRPr sz="1400" b="1">
                <a:latin typeface="+mj-lt"/>
              </a:defRPr>
            </a:lvl1pPr>
          </a:lstStyle>
          <a:p>
            <a:pPr lvl="0"/>
            <a:r>
              <a:rPr lang="en-US" dirty="0"/>
              <a:t>Step of process</a:t>
            </a:r>
          </a:p>
        </p:txBody>
      </p:sp>
      <p:sp>
        <p:nvSpPr>
          <p:cNvPr id="87" name="Text Placeholder 76">
            <a:extLst>
              <a:ext uri="{FF2B5EF4-FFF2-40B4-BE49-F238E27FC236}">
                <a16:creationId xmlns:a16="http://schemas.microsoft.com/office/drawing/2014/main" id="{850E4C64-F36E-4CB7-AC19-FA4E84D5065A}"/>
              </a:ext>
            </a:extLst>
          </p:cNvPr>
          <p:cNvSpPr>
            <a:spLocks noGrp="1"/>
          </p:cNvSpPr>
          <p:nvPr>
            <p:ph type="body" sz="quarter" idx="27" hasCustomPrompt="1"/>
          </p:nvPr>
        </p:nvSpPr>
        <p:spPr>
          <a:xfrm>
            <a:off x="7951596" y="1761072"/>
            <a:ext cx="3138487" cy="730250"/>
          </a:xfrm>
          <a:prstGeom prst="rect">
            <a:avLst/>
          </a:prstGeom>
        </p:spPr>
        <p:txBody>
          <a:bodyPr/>
          <a:lstStyle>
            <a:lvl1pPr marL="0" indent="0">
              <a:lnSpc>
                <a:spcPct val="100000"/>
              </a:lnSpc>
              <a:spcBef>
                <a:spcPts val="0"/>
              </a:spcBef>
              <a:buNone/>
              <a:defRPr sz="1200">
                <a:latin typeface="+mn-lt"/>
              </a:defRPr>
            </a:lvl1pPr>
          </a:lstStyle>
          <a:p>
            <a:pPr lvl="0"/>
            <a:r>
              <a:rPr lang="en-US" dirty="0"/>
              <a:t>Content</a:t>
            </a:r>
          </a:p>
        </p:txBody>
      </p:sp>
      <p:sp>
        <p:nvSpPr>
          <p:cNvPr id="88" name="Text Placeholder 61">
            <a:extLst>
              <a:ext uri="{FF2B5EF4-FFF2-40B4-BE49-F238E27FC236}">
                <a16:creationId xmlns:a16="http://schemas.microsoft.com/office/drawing/2014/main" id="{223F9D8C-8D72-4DD9-AE38-6D8F6F069C8E}"/>
              </a:ext>
            </a:extLst>
          </p:cNvPr>
          <p:cNvSpPr>
            <a:spLocks noGrp="1"/>
          </p:cNvSpPr>
          <p:nvPr>
            <p:ph type="body" sz="quarter" idx="28" hasCustomPrompt="1"/>
          </p:nvPr>
        </p:nvSpPr>
        <p:spPr>
          <a:xfrm>
            <a:off x="7951596" y="2705655"/>
            <a:ext cx="3138487" cy="344488"/>
          </a:xfrm>
          <a:prstGeom prst="rect">
            <a:avLst/>
          </a:prstGeom>
        </p:spPr>
        <p:txBody>
          <a:bodyPr/>
          <a:lstStyle>
            <a:lvl1pPr>
              <a:buNone/>
              <a:defRPr sz="1400" b="1">
                <a:latin typeface="+mj-lt"/>
              </a:defRPr>
            </a:lvl1pPr>
          </a:lstStyle>
          <a:p>
            <a:pPr lvl="0"/>
            <a:r>
              <a:rPr lang="en-US" dirty="0"/>
              <a:t>Step of process</a:t>
            </a:r>
          </a:p>
        </p:txBody>
      </p:sp>
      <p:sp>
        <p:nvSpPr>
          <p:cNvPr id="89" name="Text Placeholder 76">
            <a:extLst>
              <a:ext uri="{FF2B5EF4-FFF2-40B4-BE49-F238E27FC236}">
                <a16:creationId xmlns:a16="http://schemas.microsoft.com/office/drawing/2014/main" id="{82EBBAB0-3A5C-473F-A682-0E1BC903D6BC}"/>
              </a:ext>
            </a:extLst>
          </p:cNvPr>
          <p:cNvSpPr>
            <a:spLocks noGrp="1"/>
          </p:cNvSpPr>
          <p:nvPr>
            <p:ph type="body" sz="quarter" idx="29" hasCustomPrompt="1"/>
          </p:nvPr>
        </p:nvSpPr>
        <p:spPr>
          <a:xfrm>
            <a:off x="7951404" y="2917510"/>
            <a:ext cx="3138487" cy="730250"/>
          </a:xfrm>
          <a:prstGeom prst="rect">
            <a:avLst/>
          </a:prstGeom>
        </p:spPr>
        <p:txBody>
          <a:bodyPr/>
          <a:lstStyle>
            <a:lvl1pPr marL="0" indent="0">
              <a:lnSpc>
                <a:spcPct val="100000"/>
              </a:lnSpc>
              <a:spcBef>
                <a:spcPts val="0"/>
              </a:spcBef>
              <a:buNone/>
              <a:defRPr sz="1200">
                <a:latin typeface="+mn-lt"/>
              </a:defRPr>
            </a:lvl1pPr>
          </a:lstStyle>
          <a:p>
            <a:pPr lvl="0"/>
            <a:r>
              <a:rPr lang="en-US" dirty="0"/>
              <a:t>Content	</a:t>
            </a:r>
          </a:p>
        </p:txBody>
      </p:sp>
      <p:sp>
        <p:nvSpPr>
          <p:cNvPr id="90" name="Text Placeholder 61">
            <a:extLst>
              <a:ext uri="{FF2B5EF4-FFF2-40B4-BE49-F238E27FC236}">
                <a16:creationId xmlns:a16="http://schemas.microsoft.com/office/drawing/2014/main" id="{F95E38AD-D3B8-452C-8263-5D0156C56F1A}"/>
              </a:ext>
            </a:extLst>
          </p:cNvPr>
          <p:cNvSpPr>
            <a:spLocks noGrp="1"/>
          </p:cNvSpPr>
          <p:nvPr>
            <p:ph type="body" sz="quarter" idx="30" hasCustomPrompt="1"/>
          </p:nvPr>
        </p:nvSpPr>
        <p:spPr>
          <a:xfrm>
            <a:off x="7951404" y="3902369"/>
            <a:ext cx="3138487" cy="344488"/>
          </a:xfrm>
          <a:prstGeom prst="rect">
            <a:avLst/>
          </a:prstGeom>
        </p:spPr>
        <p:txBody>
          <a:bodyPr/>
          <a:lstStyle>
            <a:lvl1pPr>
              <a:buNone/>
              <a:defRPr sz="1400" b="1">
                <a:latin typeface="+mj-lt"/>
              </a:defRPr>
            </a:lvl1pPr>
          </a:lstStyle>
          <a:p>
            <a:pPr lvl="0"/>
            <a:r>
              <a:rPr lang="en-US" dirty="0"/>
              <a:t>Step of process</a:t>
            </a:r>
          </a:p>
        </p:txBody>
      </p:sp>
      <p:sp>
        <p:nvSpPr>
          <p:cNvPr id="91" name="Text Placeholder 76">
            <a:extLst>
              <a:ext uri="{FF2B5EF4-FFF2-40B4-BE49-F238E27FC236}">
                <a16:creationId xmlns:a16="http://schemas.microsoft.com/office/drawing/2014/main" id="{CBD23BAF-9D9D-4EB7-A1C3-B677FC54480B}"/>
              </a:ext>
            </a:extLst>
          </p:cNvPr>
          <p:cNvSpPr>
            <a:spLocks noGrp="1"/>
          </p:cNvSpPr>
          <p:nvPr>
            <p:ph type="body" sz="quarter" idx="31" hasCustomPrompt="1"/>
          </p:nvPr>
        </p:nvSpPr>
        <p:spPr>
          <a:xfrm>
            <a:off x="7951212" y="4114224"/>
            <a:ext cx="3138487" cy="730250"/>
          </a:xfrm>
          <a:prstGeom prst="rect">
            <a:avLst/>
          </a:prstGeom>
        </p:spPr>
        <p:txBody>
          <a:bodyPr/>
          <a:lstStyle>
            <a:lvl1pPr marL="0" indent="0">
              <a:lnSpc>
                <a:spcPct val="100000"/>
              </a:lnSpc>
              <a:spcBef>
                <a:spcPts val="0"/>
              </a:spcBef>
              <a:buNone/>
              <a:defRPr sz="1200">
                <a:latin typeface="+mn-lt"/>
              </a:defRPr>
            </a:lvl1pPr>
          </a:lstStyle>
          <a:p>
            <a:pPr lvl="0"/>
            <a:r>
              <a:rPr lang="en-US" dirty="0"/>
              <a:t>Content</a:t>
            </a:r>
          </a:p>
        </p:txBody>
      </p:sp>
      <p:sp>
        <p:nvSpPr>
          <p:cNvPr id="99" name="Freeform 10087">
            <a:extLst>
              <a:ext uri="{FF2B5EF4-FFF2-40B4-BE49-F238E27FC236}">
                <a16:creationId xmlns:a16="http://schemas.microsoft.com/office/drawing/2014/main" id="{143AAFA5-09FB-4308-B50C-0C1EE54529C4}"/>
              </a:ext>
            </a:extLst>
          </p:cNvPr>
          <p:cNvSpPr>
            <a:spLocks/>
          </p:cNvSpPr>
          <p:nvPr userDrawn="1"/>
        </p:nvSpPr>
        <p:spPr bwMode="auto">
          <a:xfrm>
            <a:off x="1737018" y="5862889"/>
            <a:ext cx="4189617" cy="915073"/>
          </a:xfrm>
          <a:custGeom>
            <a:avLst/>
            <a:gdLst/>
            <a:ahLst/>
            <a:cxnLst>
              <a:cxn ang="0">
                <a:pos x="0" y="0"/>
              </a:cxn>
              <a:cxn ang="0">
                <a:pos x="3567" y="0"/>
              </a:cxn>
              <a:cxn ang="0">
                <a:pos x="3910" y="428"/>
              </a:cxn>
              <a:cxn ang="0">
                <a:pos x="3567" y="854"/>
              </a:cxn>
              <a:cxn ang="0">
                <a:pos x="0" y="854"/>
              </a:cxn>
              <a:cxn ang="0">
                <a:pos x="0" y="0"/>
              </a:cxn>
            </a:cxnLst>
            <a:rect l="0" t="0" r="r" b="b"/>
            <a:pathLst>
              <a:path w="3910" h="854">
                <a:moveTo>
                  <a:pt x="0" y="0"/>
                </a:moveTo>
                <a:lnTo>
                  <a:pt x="3567" y="0"/>
                </a:lnTo>
                <a:lnTo>
                  <a:pt x="3910" y="428"/>
                </a:lnTo>
                <a:lnTo>
                  <a:pt x="3567" y="854"/>
                </a:lnTo>
                <a:lnTo>
                  <a:pt x="0" y="854"/>
                </a:lnTo>
                <a:lnTo>
                  <a:pt x="0"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latin typeface="Roboto" panose="02000000000000000000" pitchFamily="2" charset="0"/>
              <a:ea typeface="Roboto" panose="02000000000000000000" pitchFamily="2" charset="0"/>
            </a:endParaRPr>
          </a:p>
          <a:p>
            <a:endParaRPr lang="en-US" b="1" dirty="0">
              <a:latin typeface="Roboto" panose="02000000000000000000" pitchFamily="2" charset="0"/>
              <a:ea typeface="Roboto" panose="02000000000000000000" pitchFamily="2" charset="0"/>
            </a:endParaRPr>
          </a:p>
        </p:txBody>
      </p:sp>
      <p:sp>
        <p:nvSpPr>
          <p:cNvPr id="100" name="Text Placeholder 9">
            <a:extLst>
              <a:ext uri="{FF2B5EF4-FFF2-40B4-BE49-F238E27FC236}">
                <a16:creationId xmlns:a16="http://schemas.microsoft.com/office/drawing/2014/main" id="{39CEA874-32B1-44C6-9907-AAD37C1F8EBC}"/>
              </a:ext>
            </a:extLst>
          </p:cNvPr>
          <p:cNvSpPr>
            <a:spLocks noGrp="1"/>
          </p:cNvSpPr>
          <p:nvPr>
            <p:ph type="body" sz="quarter" idx="32" hasCustomPrompt="1"/>
          </p:nvPr>
        </p:nvSpPr>
        <p:spPr>
          <a:xfrm>
            <a:off x="1887250" y="6115637"/>
            <a:ext cx="3579813" cy="409575"/>
          </a:xfrm>
          <a:prstGeom prst="rect">
            <a:avLst/>
          </a:prstGeom>
        </p:spPr>
        <p:txBody>
          <a:bodyPr/>
          <a:lstStyle>
            <a:lvl1pPr>
              <a:buNone/>
              <a:defRPr sz="2000" b="1">
                <a:solidFill>
                  <a:schemeClr val="bg1"/>
                </a:solidFill>
                <a:latin typeface="+mj-lt"/>
              </a:defRPr>
            </a:lvl1pPr>
          </a:lstStyle>
          <a:p>
            <a:pPr lvl="0"/>
            <a:r>
              <a:rPr lang="en-US" dirty="0"/>
              <a:t>Step of process</a:t>
            </a:r>
          </a:p>
          <a:p>
            <a:pPr lvl="0"/>
            <a:endParaRPr lang="en-US" dirty="0"/>
          </a:p>
        </p:txBody>
      </p:sp>
      <p:sp>
        <p:nvSpPr>
          <p:cNvPr id="101" name="Freeform 10088">
            <a:extLst>
              <a:ext uri="{FF2B5EF4-FFF2-40B4-BE49-F238E27FC236}">
                <a16:creationId xmlns:a16="http://schemas.microsoft.com/office/drawing/2014/main" id="{93971D4A-781A-4FD2-B439-0A0A428054DE}"/>
              </a:ext>
            </a:extLst>
          </p:cNvPr>
          <p:cNvSpPr>
            <a:spLocks/>
          </p:cNvSpPr>
          <p:nvPr userDrawn="1"/>
        </p:nvSpPr>
        <p:spPr bwMode="auto">
          <a:xfrm>
            <a:off x="1393140" y="5563264"/>
            <a:ext cx="355742" cy="1215096"/>
          </a:xfrm>
          <a:custGeom>
            <a:avLst/>
            <a:gdLst/>
            <a:ahLst/>
            <a:cxnLst>
              <a:cxn ang="0">
                <a:pos x="0" y="0"/>
              </a:cxn>
              <a:cxn ang="0">
                <a:pos x="165" y="140"/>
              </a:cxn>
              <a:cxn ang="0">
                <a:pos x="332" y="281"/>
              </a:cxn>
              <a:cxn ang="0">
                <a:pos x="332" y="1134"/>
              </a:cxn>
              <a:cxn ang="0">
                <a:pos x="165" y="1040"/>
              </a:cxn>
              <a:cxn ang="0">
                <a:pos x="0" y="944"/>
              </a:cxn>
              <a:cxn ang="0">
                <a:pos x="0" y="0"/>
              </a:cxn>
            </a:cxnLst>
            <a:rect l="0" t="0" r="r" b="b"/>
            <a:pathLst>
              <a:path w="332" h="1134">
                <a:moveTo>
                  <a:pt x="0" y="0"/>
                </a:moveTo>
                <a:lnTo>
                  <a:pt x="165" y="140"/>
                </a:lnTo>
                <a:lnTo>
                  <a:pt x="332" y="281"/>
                </a:lnTo>
                <a:lnTo>
                  <a:pt x="332" y="1134"/>
                </a:lnTo>
                <a:lnTo>
                  <a:pt x="165" y="1040"/>
                </a:lnTo>
                <a:lnTo>
                  <a:pt x="0" y="944"/>
                </a:lnTo>
                <a:lnTo>
                  <a:pt x="0"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latin typeface="Roboto" panose="02000000000000000000" pitchFamily="2" charset="0"/>
              <a:ea typeface="Roboto" panose="02000000000000000000" pitchFamily="2" charset="0"/>
            </a:endParaRPr>
          </a:p>
        </p:txBody>
      </p:sp>
      <p:sp>
        <p:nvSpPr>
          <p:cNvPr id="102" name="Freeform 10085">
            <a:extLst>
              <a:ext uri="{FF2B5EF4-FFF2-40B4-BE49-F238E27FC236}">
                <a16:creationId xmlns:a16="http://schemas.microsoft.com/office/drawing/2014/main" id="{BE172AA3-E851-490B-9D02-6B2E1E83FECD}"/>
              </a:ext>
            </a:extLst>
          </p:cNvPr>
          <p:cNvSpPr>
            <a:spLocks/>
          </p:cNvSpPr>
          <p:nvPr userDrawn="1"/>
        </p:nvSpPr>
        <p:spPr bwMode="auto">
          <a:xfrm>
            <a:off x="381963" y="5563264"/>
            <a:ext cx="1011509" cy="1009365"/>
          </a:xfrm>
          <a:custGeom>
            <a:avLst/>
            <a:gdLst/>
            <a:ahLst/>
            <a:cxnLst>
              <a:cxn ang="0">
                <a:pos x="85" y="0"/>
              </a:cxn>
              <a:cxn ang="0">
                <a:pos x="944" y="0"/>
              </a:cxn>
              <a:cxn ang="0">
                <a:pos x="944" y="942"/>
              </a:cxn>
              <a:cxn ang="0">
                <a:pos x="85" y="942"/>
              </a:cxn>
              <a:cxn ang="0">
                <a:pos x="58" y="937"/>
              </a:cxn>
              <a:cxn ang="0">
                <a:pos x="35" y="926"/>
              </a:cxn>
              <a:cxn ang="0">
                <a:pos x="16" y="907"/>
              </a:cxn>
              <a:cxn ang="0">
                <a:pos x="5" y="885"/>
              </a:cxn>
              <a:cxn ang="0">
                <a:pos x="0" y="859"/>
              </a:cxn>
              <a:cxn ang="0">
                <a:pos x="0" y="83"/>
              </a:cxn>
              <a:cxn ang="0">
                <a:pos x="5" y="56"/>
              </a:cxn>
              <a:cxn ang="0">
                <a:pos x="16" y="33"/>
              </a:cxn>
              <a:cxn ang="0">
                <a:pos x="35" y="15"/>
              </a:cxn>
              <a:cxn ang="0">
                <a:pos x="58" y="4"/>
              </a:cxn>
              <a:cxn ang="0">
                <a:pos x="85" y="0"/>
              </a:cxn>
            </a:cxnLst>
            <a:rect l="0" t="0" r="r" b="b"/>
            <a:pathLst>
              <a:path w="944" h="942">
                <a:moveTo>
                  <a:pt x="85" y="0"/>
                </a:moveTo>
                <a:lnTo>
                  <a:pt x="944" y="0"/>
                </a:lnTo>
                <a:lnTo>
                  <a:pt x="944" y="942"/>
                </a:lnTo>
                <a:lnTo>
                  <a:pt x="85" y="942"/>
                </a:lnTo>
                <a:lnTo>
                  <a:pt x="58" y="937"/>
                </a:lnTo>
                <a:lnTo>
                  <a:pt x="35" y="926"/>
                </a:lnTo>
                <a:lnTo>
                  <a:pt x="16" y="907"/>
                </a:lnTo>
                <a:lnTo>
                  <a:pt x="5" y="885"/>
                </a:lnTo>
                <a:lnTo>
                  <a:pt x="0" y="859"/>
                </a:lnTo>
                <a:lnTo>
                  <a:pt x="0" y="83"/>
                </a:lnTo>
                <a:lnTo>
                  <a:pt x="5" y="56"/>
                </a:lnTo>
                <a:lnTo>
                  <a:pt x="16" y="33"/>
                </a:lnTo>
                <a:lnTo>
                  <a:pt x="35" y="15"/>
                </a:lnTo>
                <a:lnTo>
                  <a:pt x="58" y="4"/>
                </a:lnTo>
                <a:lnTo>
                  <a:pt x="85" y="0"/>
                </a:lnTo>
                <a:close/>
              </a:path>
            </a:pathLst>
          </a:custGeom>
          <a:solidFill>
            <a:srgbClr val="0046AD"/>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latin typeface="Roboto" panose="02000000000000000000" pitchFamily="2" charset="0"/>
              <a:ea typeface="Roboto" panose="02000000000000000000" pitchFamily="2" charset="0"/>
            </a:endParaRPr>
          </a:p>
        </p:txBody>
      </p:sp>
      <p:sp>
        <p:nvSpPr>
          <p:cNvPr id="103" name="Freeform 10086">
            <a:extLst>
              <a:ext uri="{FF2B5EF4-FFF2-40B4-BE49-F238E27FC236}">
                <a16:creationId xmlns:a16="http://schemas.microsoft.com/office/drawing/2014/main" id="{F2DF9EE1-EB78-4B89-918B-1DE72DE3730D}"/>
              </a:ext>
            </a:extLst>
          </p:cNvPr>
          <p:cNvSpPr>
            <a:spLocks/>
          </p:cNvSpPr>
          <p:nvPr userDrawn="1"/>
        </p:nvSpPr>
        <p:spPr bwMode="auto">
          <a:xfrm>
            <a:off x="465673" y="5627993"/>
            <a:ext cx="864712" cy="864711"/>
          </a:xfrm>
          <a:custGeom>
            <a:avLst/>
            <a:gdLst/>
            <a:ahLst/>
            <a:cxnLst>
              <a:cxn ang="0">
                <a:pos x="85" y="0"/>
              </a:cxn>
              <a:cxn ang="0">
                <a:pos x="723" y="0"/>
              </a:cxn>
              <a:cxn ang="0">
                <a:pos x="750" y="5"/>
              </a:cxn>
              <a:cxn ang="0">
                <a:pos x="772" y="16"/>
              </a:cxn>
              <a:cxn ang="0">
                <a:pos x="791" y="35"/>
              </a:cxn>
              <a:cxn ang="0">
                <a:pos x="802" y="57"/>
              </a:cxn>
              <a:cxn ang="0">
                <a:pos x="807" y="84"/>
              </a:cxn>
              <a:cxn ang="0">
                <a:pos x="807" y="722"/>
              </a:cxn>
              <a:cxn ang="0">
                <a:pos x="802" y="749"/>
              </a:cxn>
              <a:cxn ang="0">
                <a:pos x="791" y="773"/>
              </a:cxn>
              <a:cxn ang="0">
                <a:pos x="772" y="792"/>
              </a:cxn>
              <a:cxn ang="0">
                <a:pos x="750" y="803"/>
              </a:cxn>
              <a:cxn ang="0">
                <a:pos x="723" y="807"/>
              </a:cxn>
              <a:cxn ang="0">
                <a:pos x="85" y="807"/>
              </a:cxn>
              <a:cxn ang="0">
                <a:pos x="58" y="803"/>
              </a:cxn>
              <a:cxn ang="0">
                <a:pos x="34" y="792"/>
              </a:cxn>
              <a:cxn ang="0">
                <a:pos x="15" y="773"/>
              </a:cxn>
              <a:cxn ang="0">
                <a:pos x="4" y="749"/>
              </a:cxn>
              <a:cxn ang="0">
                <a:pos x="0" y="722"/>
              </a:cxn>
              <a:cxn ang="0">
                <a:pos x="0" y="84"/>
              </a:cxn>
              <a:cxn ang="0">
                <a:pos x="4" y="57"/>
              </a:cxn>
              <a:cxn ang="0">
                <a:pos x="15" y="35"/>
              </a:cxn>
              <a:cxn ang="0">
                <a:pos x="34" y="16"/>
              </a:cxn>
              <a:cxn ang="0">
                <a:pos x="58" y="5"/>
              </a:cxn>
              <a:cxn ang="0">
                <a:pos x="85" y="0"/>
              </a:cxn>
            </a:cxnLst>
            <a:rect l="0" t="0" r="r" b="b"/>
            <a:pathLst>
              <a:path w="807" h="807">
                <a:moveTo>
                  <a:pt x="85" y="0"/>
                </a:moveTo>
                <a:lnTo>
                  <a:pt x="723" y="0"/>
                </a:lnTo>
                <a:lnTo>
                  <a:pt x="750" y="5"/>
                </a:lnTo>
                <a:lnTo>
                  <a:pt x="772" y="16"/>
                </a:lnTo>
                <a:lnTo>
                  <a:pt x="791" y="35"/>
                </a:lnTo>
                <a:lnTo>
                  <a:pt x="802" y="57"/>
                </a:lnTo>
                <a:lnTo>
                  <a:pt x="807" y="84"/>
                </a:lnTo>
                <a:lnTo>
                  <a:pt x="807" y="722"/>
                </a:lnTo>
                <a:lnTo>
                  <a:pt x="802" y="749"/>
                </a:lnTo>
                <a:lnTo>
                  <a:pt x="791" y="773"/>
                </a:lnTo>
                <a:lnTo>
                  <a:pt x="772" y="792"/>
                </a:lnTo>
                <a:lnTo>
                  <a:pt x="750" y="803"/>
                </a:lnTo>
                <a:lnTo>
                  <a:pt x="723" y="807"/>
                </a:lnTo>
                <a:lnTo>
                  <a:pt x="85" y="807"/>
                </a:lnTo>
                <a:lnTo>
                  <a:pt x="58" y="803"/>
                </a:lnTo>
                <a:lnTo>
                  <a:pt x="34" y="792"/>
                </a:lnTo>
                <a:lnTo>
                  <a:pt x="15" y="773"/>
                </a:lnTo>
                <a:lnTo>
                  <a:pt x="4" y="749"/>
                </a:lnTo>
                <a:lnTo>
                  <a:pt x="0" y="722"/>
                </a:lnTo>
                <a:lnTo>
                  <a:pt x="0" y="84"/>
                </a:lnTo>
                <a:lnTo>
                  <a:pt x="4" y="57"/>
                </a:lnTo>
                <a:lnTo>
                  <a:pt x="15" y="35"/>
                </a:lnTo>
                <a:lnTo>
                  <a:pt x="34" y="16"/>
                </a:lnTo>
                <a:lnTo>
                  <a:pt x="58" y="5"/>
                </a:lnTo>
                <a:lnTo>
                  <a:pt x="8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latin typeface="Roboto" panose="02000000000000000000" pitchFamily="2" charset="0"/>
              <a:ea typeface="Roboto" panose="02000000000000000000" pitchFamily="2" charset="0"/>
            </a:endParaRPr>
          </a:p>
        </p:txBody>
      </p:sp>
      <p:sp>
        <p:nvSpPr>
          <p:cNvPr id="104" name="Text Placeholder 12">
            <a:extLst>
              <a:ext uri="{FF2B5EF4-FFF2-40B4-BE49-F238E27FC236}">
                <a16:creationId xmlns:a16="http://schemas.microsoft.com/office/drawing/2014/main" id="{11071922-CE09-4D6C-B5FF-609C73DA56C1}"/>
              </a:ext>
            </a:extLst>
          </p:cNvPr>
          <p:cNvSpPr>
            <a:spLocks noGrp="1"/>
          </p:cNvSpPr>
          <p:nvPr>
            <p:ph type="body" sz="quarter" idx="33" hasCustomPrompt="1"/>
          </p:nvPr>
        </p:nvSpPr>
        <p:spPr>
          <a:xfrm>
            <a:off x="614938" y="5780963"/>
            <a:ext cx="487363" cy="488950"/>
          </a:xfrm>
          <a:prstGeom prst="rect">
            <a:avLst/>
          </a:prstGeom>
        </p:spPr>
        <p:txBody>
          <a:bodyPr/>
          <a:lstStyle>
            <a:lvl1pPr algn="ctr">
              <a:buNone/>
              <a:defRPr sz="4800" b="1">
                <a:solidFill>
                  <a:srgbClr val="51AC42"/>
                </a:solidFill>
                <a:latin typeface="+mj-lt"/>
              </a:defRPr>
            </a:lvl1pPr>
          </a:lstStyle>
          <a:p>
            <a:pPr lvl="0"/>
            <a:r>
              <a:rPr lang="en-US" dirty="0"/>
              <a:t>5</a:t>
            </a:r>
          </a:p>
        </p:txBody>
      </p:sp>
      <p:sp>
        <p:nvSpPr>
          <p:cNvPr id="105" name="Text Placeholder 12">
            <a:extLst>
              <a:ext uri="{FF2B5EF4-FFF2-40B4-BE49-F238E27FC236}">
                <a16:creationId xmlns:a16="http://schemas.microsoft.com/office/drawing/2014/main" id="{0FFBC696-3F54-4F2B-AE02-430B65AF770B}"/>
              </a:ext>
            </a:extLst>
          </p:cNvPr>
          <p:cNvSpPr>
            <a:spLocks noGrp="1"/>
          </p:cNvSpPr>
          <p:nvPr>
            <p:ph type="body" sz="quarter" idx="34" hasCustomPrompt="1"/>
          </p:nvPr>
        </p:nvSpPr>
        <p:spPr>
          <a:xfrm>
            <a:off x="7297327" y="5029725"/>
            <a:ext cx="487363" cy="488950"/>
          </a:xfrm>
          <a:prstGeom prst="rect">
            <a:avLst/>
          </a:prstGeom>
        </p:spPr>
        <p:txBody>
          <a:bodyPr/>
          <a:lstStyle>
            <a:lvl1pPr algn="ctr">
              <a:buNone/>
              <a:defRPr sz="4800" b="1">
                <a:solidFill>
                  <a:srgbClr val="51AC42"/>
                </a:solidFill>
                <a:latin typeface="+mj-lt"/>
              </a:defRPr>
            </a:lvl1pPr>
          </a:lstStyle>
          <a:p>
            <a:pPr lvl="0"/>
            <a:r>
              <a:rPr lang="en-US" dirty="0"/>
              <a:t>5</a:t>
            </a:r>
          </a:p>
        </p:txBody>
      </p:sp>
      <p:sp>
        <p:nvSpPr>
          <p:cNvPr id="106" name="Text Placeholder 61">
            <a:extLst>
              <a:ext uri="{FF2B5EF4-FFF2-40B4-BE49-F238E27FC236}">
                <a16:creationId xmlns:a16="http://schemas.microsoft.com/office/drawing/2014/main" id="{ED7049A5-E6AD-4730-930D-AA21A410C2CB}"/>
              </a:ext>
            </a:extLst>
          </p:cNvPr>
          <p:cNvSpPr>
            <a:spLocks noGrp="1"/>
          </p:cNvSpPr>
          <p:nvPr>
            <p:ph type="body" sz="quarter" idx="35" hasCustomPrompt="1"/>
          </p:nvPr>
        </p:nvSpPr>
        <p:spPr>
          <a:xfrm>
            <a:off x="7949185" y="5078408"/>
            <a:ext cx="3138487" cy="344488"/>
          </a:xfrm>
          <a:prstGeom prst="rect">
            <a:avLst/>
          </a:prstGeom>
        </p:spPr>
        <p:txBody>
          <a:bodyPr/>
          <a:lstStyle>
            <a:lvl1pPr>
              <a:buNone/>
              <a:defRPr sz="1400" b="1">
                <a:latin typeface="+mj-lt"/>
              </a:defRPr>
            </a:lvl1pPr>
          </a:lstStyle>
          <a:p>
            <a:pPr lvl="0"/>
            <a:r>
              <a:rPr lang="en-US" dirty="0"/>
              <a:t>Step of process</a:t>
            </a:r>
          </a:p>
        </p:txBody>
      </p:sp>
      <p:sp>
        <p:nvSpPr>
          <p:cNvPr id="107" name="Text Placeholder 76">
            <a:extLst>
              <a:ext uri="{FF2B5EF4-FFF2-40B4-BE49-F238E27FC236}">
                <a16:creationId xmlns:a16="http://schemas.microsoft.com/office/drawing/2014/main" id="{0228CDDD-D750-4B64-A94C-D315D09B8DCB}"/>
              </a:ext>
            </a:extLst>
          </p:cNvPr>
          <p:cNvSpPr>
            <a:spLocks noGrp="1"/>
          </p:cNvSpPr>
          <p:nvPr>
            <p:ph type="body" sz="quarter" idx="36" hasCustomPrompt="1"/>
          </p:nvPr>
        </p:nvSpPr>
        <p:spPr>
          <a:xfrm>
            <a:off x="7948993" y="5290263"/>
            <a:ext cx="3138487" cy="730250"/>
          </a:xfrm>
          <a:prstGeom prst="rect">
            <a:avLst/>
          </a:prstGeom>
        </p:spPr>
        <p:txBody>
          <a:bodyPr/>
          <a:lstStyle>
            <a:lvl1pPr marL="0" indent="0">
              <a:lnSpc>
                <a:spcPct val="100000"/>
              </a:lnSpc>
              <a:spcBef>
                <a:spcPts val="0"/>
              </a:spcBef>
              <a:buNone/>
              <a:defRPr sz="1200">
                <a:latin typeface="+mn-lt"/>
              </a:defRPr>
            </a:lvl1pPr>
          </a:lstStyle>
          <a:p>
            <a:pPr lvl="0"/>
            <a:r>
              <a:rPr lang="en-US" dirty="0"/>
              <a:t>Content</a:t>
            </a:r>
          </a:p>
        </p:txBody>
      </p:sp>
    </p:spTree>
    <p:extLst>
      <p:ext uri="{BB962C8B-B14F-4D97-AF65-F5344CB8AC3E}">
        <p14:creationId xmlns:p14="http://schemas.microsoft.com/office/powerpoint/2010/main" val="2927101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 Pic &amp; 4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9D2BDA-7E30-4D69-96E7-F72AEEA1D81E}"/>
              </a:ext>
            </a:extLst>
          </p:cNvPr>
          <p:cNvSpPr/>
          <p:nvPr userDrawn="1"/>
        </p:nvSpPr>
        <p:spPr>
          <a:xfrm>
            <a:off x="3588131" y="2490414"/>
            <a:ext cx="8603869" cy="3552669"/>
          </a:xfrm>
          <a:prstGeom prst="rect">
            <a:avLst/>
          </a:prstGeom>
          <a:solidFill>
            <a:srgbClr val="004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4">
            <a:extLst>
              <a:ext uri="{FF2B5EF4-FFF2-40B4-BE49-F238E27FC236}">
                <a16:creationId xmlns:a16="http://schemas.microsoft.com/office/drawing/2014/main" id="{9B72D31B-B651-46F1-81F5-ADC4FB9BC1CC}"/>
              </a:ext>
            </a:extLst>
          </p:cNvPr>
          <p:cNvSpPr>
            <a:spLocks noGrp="1"/>
          </p:cNvSpPr>
          <p:nvPr>
            <p:ph type="pic" sz="quarter" idx="10"/>
          </p:nvPr>
        </p:nvSpPr>
        <p:spPr>
          <a:xfrm>
            <a:off x="1" y="1843590"/>
            <a:ext cx="3588131" cy="4846319"/>
          </a:xfrm>
          <a:custGeom>
            <a:avLst/>
            <a:gdLst>
              <a:gd name="connsiteX0" fmla="*/ 0 w 3588131"/>
              <a:gd name="connsiteY0" fmla="*/ 0 h 4499907"/>
              <a:gd name="connsiteX1" fmla="*/ 3588131 w 3588131"/>
              <a:gd name="connsiteY1" fmla="*/ 0 h 4499907"/>
              <a:gd name="connsiteX2" fmla="*/ 3588131 w 3588131"/>
              <a:gd name="connsiteY2" fmla="*/ 4499907 h 4499907"/>
              <a:gd name="connsiteX3" fmla="*/ 0 w 3588131"/>
              <a:gd name="connsiteY3" fmla="*/ 4499907 h 4499907"/>
            </a:gdLst>
            <a:ahLst/>
            <a:cxnLst>
              <a:cxn ang="0">
                <a:pos x="connsiteX0" y="connsiteY0"/>
              </a:cxn>
              <a:cxn ang="0">
                <a:pos x="connsiteX1" y="connsiteY1"/>
              </a:cxn>
              <a:cxn ang="0">
                <a:pos x="connsiteX2" y="connsiteY2"/>
              </a:cxn>
              <a:cxn ang="0">
                <a:pos x="connsiteX3" y="connsiteY3"/>
              </a:cxn>
            </a:cxnLst>
            <a:rect l="l" t="t" r="r" b="b"/>
            <a:pathLst>
              <a:path w="3588131" h="4499907">
                <a:moveTo>
                  <a:pt x="0" y="0"/>
                </a:moveTo>
                <a:lnTo>
                  <a:pt x="3588131" y="0"/>
                </a:lnTo>
                <a:lnTo>
                  <a:pt x="3588131" y="4499907"/>
                </a:lnTo>
                <a:lnTo>
                  <a:pt x="0" y="4499907"/>
                </a:lnTo>
                <a:close/>
              </a:path>
            </a:pathLst>
          </a:custGeom>
        </p:spPr>
      </p:sp>
      <p:sp>
        <p:nvSpPr>
          <p:cNvPr id="23" name="Text Placeholder 25">
            <a:extLst>
              <a:ext uri="{FF2B5EF4-FFF2-40B4-BE49-F238E27FC236}">
                <a16:creationId xmlns:a16="http://schemas.microsoft.com/office/drawing/2014/main" id="{1A0873C4-DFCA-4F90-8F27-9A916DB024E5}"/>
              </a:ext>
            </a:extLst>
          </p:cNvPr>
          <p:cNvSpPr>
            <a:spLocks noGrp="1"/>
          </p:cNvSpPr>
          <p:nvPr>
            <p:ph type="body" sz="quarter" idx="23" hasCustomPrompt="1"/>
          </p:nvPr>
        </p:nvSpPr>
        <p:spPr>
          <a:xfrm>
            <a:off x="2401390" y="581546"/>
            <a:ext cx="7389219" cy="974018"/>
          </a:xfrm>
          <a:prstGeom prst="rect">
            <a:avLst/>
          </a:prstGeom>
        </p:spPr>
        <p:txBody>
          <a:bodyPr/>
          <a:lstStyle>
            <a:lvl1pPr marL="0" indent="0" algn="ctr">
              <a:lnSpc>
                <a:spcPct val="100000"/>
              </a:lnSpc>
              <a:spcBef>
                <a:spcPts val="0"/>
              </a:spcBef>
              <a:buNone/>
              <a:defRPr sz="2800" b="1">
                <a:latin typeface="+mj-lt"/>
              </a:defRPr>
            </a:lvl1pPr>
          </a:lstStyle>
          <a:p>
            <a:pPr lvl="0"/>
            <a:r>
              <a:rPr lang="en-US" dirty="0"/>
              <a:t>Title</a:t>
            </a:r>
          </a:p>
        </p:txBody>
      </p:sp>
      <p:sp>
        <p:nvSpPr>
          <p:cNvPr id="24" name="Text Placeholder 7">
            <a:extLst>
              <a:ext uri="{FF2B5EF4-FFF2-40B4-BE49-F238E27FC236}">
                <a16:creationId xmlns:a16="http://schemas.microsoft.com/office/drawing/2014/main" id="{8F68D8E3-D4DB-4BB6-811C-2A3D156169E7}"/>
              </a:ext>
            </a:extLst>
          </p:cNvPr>
          <p:cNvSpPr>
            <a:spLocks noGrp="1"/>
          </p:cNvSpPr>
          <p:nvPr>
            <p:ph type="body" sz="quarter" idx="32" hasCustomPrompt="1"/>
          </p:nvPr>
        </p:nvSpPr>
        <p:spPr>
          <a:xfrm>
            <a:off x="8785913" y="2824199"/>
            <a:ext cx="2594940" cy="347662"/>
          </a:xfrm>
          <a:prstGeom prst="rect">
            <a:avLst/>
          </a:prstGeom>
        </p:spPr>
        <p:txBody>
          <a:bodyPr/>
          <a:lstStyle>
            <a:lvl1pPr marL="0" indent="0" algn="l">
              <a:lnSpc>
                <a:spcPct val="100000"/>
              </a:lnSpc>
              <a:spcBef>
                <a:spcPts val="0"/>
              </a:spcBef>
              <a:buNone/>
              <a:defRPr sz="1400" b="1">
                <a:solidFill>
                  <a:schemeClr val="bg1"/>
                </a:solidFill>
                <a:latin typeface="+mj-lt"/>
              </a:defRPr>
            </a:lvl1pPr>
          </a:lstStyle>
          <a:p>
            <a:pPr lvl="0"/>
            <a:r>
              <a:rPr lang="en-US" dirty="0"/>
              <a:t>Title</a:t>
            </a:r>
          </a:p>
        </p:txBody>
      </p:sp>
      <p:sp>
        <p:nvSpPr>
          <p:cNvPr id="25" name="Text Placeholder 20">
            <a:extLst>
              <a:ext uri="{FF2B5EF4-FFF2-40B4-BE49-F238E27FC236}">
                <a16:creationId xmlns:a16="http://schemas.microsoft.com/office/drawing/2014/main" id="{F1D4D6ED-35A9-41AC-9CCF-E9314A5A6581}"/>
              </a:ext>
            </a:extLst>
          </p:cNvPr>
          <p:cNvSpPr>
            <a:spLocks noGrp="1"/>
          </p:cNvSpPr>
          <p:nvPr>
            <p:ph type="body" sz="quarter" idx="33" hasCustomPrompt="1"/>
          </p:nvPr>
        </p:nvSpPr>
        <p:spPr>
          <a:xfrm>
            <a:off x="8785913" y="3171862"/>
            <a:ext cx="2594940" cy="894954"/>
          </a:xfrm>
          <a:prstGeom prst="rect">
            <a:avLst/>
          </a:prstGeom>
        </p:spPr>
        <p:txBody>
          <a:bodyPr/>
          <a:lstStyle>
            <a:lvl1pPr marL="0" indent="0" algn="l">
              <a:lnSpc>
                <a:spcPct val="100000"/>
              </a:lnSpc>
              <a:spcBef>
                <a:spcPts val="0"/>
              </a:spcBef>
              <a:buNone/>
              <a:defRPr sz="1200">
                <a:solidFill>
                  <a:schemeClr val="bg1"/>
                </a:solidFill>
              </a:defRPr>
            </a:lvl1pPr>
          </a:lstStyle>
          <a:p>
            <a:pPr lvl="0"/>
            <a:r>
              <a:rPr lang="en-US" dirty="0"/>
              <a:t>Content</a:t>
            </a:r>
          </a:p>
        </p:txBody>
      </p:sp>
      <p:sp>
        <p:nvSpPr>
          <p:cNvPr id="8" name="Text Placeholder 7">
            <a:extLst>
              <a:ext uri="{FF2B5EF4-FFF2-40B4-BE49-F238E27FC236}">
                <a16:creationId xmlns:a16="http://schemas.microsoft.com/office/drawing/2014/main" id="{7A73642C-3962-4728-AE48-24F5EC2EE096}"/>
              </a:ext>
            </a:extLst>
          </p:cNvPr>
          <p:cNvSpPr>
            <a:spLocks noGrp="1"/>
          </p:cNvSpPr>
          <p:nvPr>
            <p:ph type="body" sz="quarter" idx="34" hasCustomPrompt="1"/>
          </p:nvPr>
        </p:nvSpPr>
        <p:spPr>
          <a:xfrm>
            <a:off x="8184890" y="2824177"/>
            <a:ext cx="476250" cy="476250"/>
          </a:xfrm>
          <a:prstGeom prst="rect">
            <a:avLst/>
          </a:prstGeom>
        </p:spPr>
        <p:txBody>
          <a:bodyPr/>
          <a:lstStyle>
            <a:lvl1pPr algn="ctr">
              <a:buNone/>
              <a:defRPr b="1">
                <a:solidFill>
                  <a:schemeClr val="bg1"/>
                </a:solidFill>
                <a:latin typeface="+mj-lt"/>
              </a:defRPr>
            </a:lvl1pPr>
          </a:lstStyle>
          <a:p>
            <a:pPr lvl="0"/>
            <a:r>
              <a:rPr lang="en-US" dirty="0"/>
              <a:t>2</a:t>
            </a:r>
          </a:p>
        </p:txBody>
      </p:sp>
      <p:sp>
        <p:nvSpPr>
          <p:cNvPr id="26" name="Text Placeholder 7">
            <a:extLst>
              <a:ext uri="{FF2B5EF4-FFF2-40B4-BE49-F238E27FC236}">
                <a16:creationId xmlns:a16="http://schemas.microsoft.com/office/drawing/2014/main" id="{4F2F7406-B87F-47D7-81ED-B646EA87975E}"/>
              </a:ext>
            </a:extLst>
          </p:cNvPr>
          <p:cNvSpPr>
            <a:spLocks noGrp="1"/>
          </p:cNvSpPr>
          <p:nvPr>
            <p:ph type="body" sz="quarter" idx="35" hasCustomPrompt="1"/>
          </p:nvPr>
        </p:nvSpPr>
        <p:spPr>
          <a:xfrm>
            <a:off x="8795433" y="4543480"/>
            <a:ext cx="2594940" cy="347662"/>
          </a:xfrm>
          <a:prstGeom prst="rect">
            <a:avLst/>
          </a:prstGeom>
        </p:spPr>
        <p:txBody>
          <a:bodyPr/>
          <a:lstStyle>
            <a:lvl1pPr marL="0" indent="0" algn="l">
              <a:lnSpc>
                <a:spcPct val="100000"/>
              </a:lnSpc>
              <a:spcBef>
                <a:spcPts val="0"/>
              </a:spcBef>
              <a:buNone/>
              <a:defRPr sz="1400" b="1">
                <a:solidFill>
                  <a:schemeClr val="bg1"/>
                </a:solidFill>
                <a:latin typeface="+mj-lt"/>
              </a:defRPr>
            </a:lvl1pPr>
          </a:lstStyle>
          <a:p>
            <a:pPr lvl="0"/>
            <a:r>
              <a:rPr lang="en-US" dirty="0"/>
              <a:t>Title</a:t>
            </a:r>
          </a:p>
        </p:txBody>
      </p:sp>
      <p:sp>
        <p:nvSpPr>
          <p:cNvPr id="27" name="Text Placeholder 20">
            <a:extLst>
              <a:ext uri="{FF2B5EF4-FFF2-40B4-BE49-F238E27FC236}">
                <a16:creationId xmlns:a16="http://schemas.microsoft.com/office/drawing/2014/main" id="{2F7E4574-584C-4506-9630-A7FF5663EF6F}"/>
              </a:ext>
            </a:extLst>
          </p:cNvPr>
          <p:cNvSpPr>
            <a:spLocks noGrp="1"/>
          </p:cNvSpPr>
          <p:nvPr>
            <p:ph type="body" sz="quarter" idx="36" hasCustomPrompt="1"/>
          </p:nvPr>
        </p:nvSpPr>
        <p:spPr>
          <a:xfrm>
            <a:off x="8795433" y="4891143"/>
            <a:ext cx="2594940" cy="894954"/>
          </a:xfrm>
          <a:prstGeom prst="rect">
            <a:avLst/>
          </a:prstGeom>
        </p:spPr>
        <p:txBody>
          <a:bodyPr/>
          <a:lstStyle>
            <a:lvl1pPr marL="0" indent="0" algn="l">
              <a:lnSpc>
                <a:spcPct val="100000"/>
              </a:lnSpc>
              <a:spcBef>
                <a:spcPts val="0"/>
              </a:spcBef>
              <a:buNone/>
              <a:defRPr sz="1200">
                <a:solidFill>
                  <a:schemeClr val="bg1"/>
                </a:solidFill>
              </a:defRPr>
            </a:lvl1pPr>
          </a:lstStyle>
          <a:p>
            <a:pPr lvl="0"/>
            <a:r>
              <a:rPr lang="en-US" dirty="0"/>
              <a:t>Content</a:t>
            </a:r>
          </a:p>
        </p:txBody>
      </p:sp>
      <p:sp>
        <p:nvSpPr>
          <p:cNvPr id="28" name="Text Placeholder 7">
            <a:extLst>
              <a:ext uri="{FF2B5EF4-FFF2-40B4-BE49-F238E27FC236}">
                <a16:creationId xmlns:a16="http://schemas.microsoft.com/office/drawing/2014/main" id="{5329110A-1F78-4BE9-A1E0-BCCBD8FEE524}"/>
              </a:ext>
            </a:extLst>
          </p:cNvPr>
          <p:cNvSpPr>
            <a:spLocks noGrp="1"/>
          </p:cNvSpPr>
          <p:nvPr>
            <p:ph type="body" sz="quarter" idx="37" hasCustomPrompt="1"/>
          </p:nvPr>
        </p:nvSpPr>
        <p:spPr>
          <a:xfrm>
            <a:off x="8194410" y="4543458"/>
            <a:ext cx="476250" cy="476250"/>
          </a:xfrm>
          <a:prstGeom prst="rect">
            <a:avLst/>
          </a:prstGeom>
        </p:spPr>
        <p:txBody>
          <a:bodyPr/>
          <a:lstStyle>
            <a:lvl1pPr algn="ctr">
              <a:buNone/>
              <a:defRPr b="1">
                <a:solidFill>
                  <a:schemeClr val="bg1"/>
                </a:solidFill>
                <a:latin typeface="+mj-lt"/>
              </a:defRPr>
            </a:lvl1pPr>
          </a:lstStyle>
          <a:p>
            <a:pPr lvl="0"/>
            <a:r>
              <a:rPr lang="en-US" dirty="0"/>
              <a:t>4</a:t>
            </a:r>
          </a:p>
        </p:txBody>
      </p:sp>
      <p:sp>
        <p:nvSpPr>
          <p:cNvPr id="29" name="Text Placeholder 7">
            <a:extLst>
              <a:ext uri="{FF2B5EF4-FFF2-40B4-BE49-F238E27FC236}">
                <a16:creationId xmlns:a16="http://schemas.microsoft.com/office/drawing/2014/main" id="{A063EA02-91A6-42BD-BA1C-3E4DFB455357}"/>
              </a:ext>
            </a:extLst>
          </p:cNvPr>
          <p:cNvSpPr>
            <a:spLocks noGrp="1"/>
          </p:cNvSpPr>
          <p:nvPr>
            <p:ph type="body" sz="quarter" idx="38" hasCustomPrompt="1"/>
          </p:nvPr>
        </p:nvSpPr>
        <p:spPr>
          <a:xfrm>
            <a:off x="4778804" y="2824161"/>
            <a:ext cx="2594940" cy="347662"/>
          </a:xfrm>
          <a:prstGeom prst="rect">
            <a:avLst/>
          </a:prstGeom>
        </p:spPr>
        <p:txBody>
          <a:bodyPr/>
          <a:lstStyle>
            <a:lvl1pPr marL="0" indent="0" algn="l">
              <a:lnSpc>
                <a:spcPct val="100000"/>
              </a:lnSpc>
              <a:spcBef>
                <a:spcPts val="0"/>
              </a:spcBef>
              <a:buNone/>
              <a:defRPr sz="1400" b="1">
                <a:solidFill>
                  <a:schemeClr val="bg1"/>
                </a:solidFill>
                <a:latin typeface="+mj-lt"/>
              </a:defRPr>
            </a:lvl1pPr>
          </a:lstStyle>
          <a:p>
            <a:pPr lvl="0"/>
            <a:r>
              <a:rPr lang="en-US" dirty="0"/>
              <a:t>Title</a:t>
            </a:r>
          </a:p>
        </p:txBody>
      </p:sp>
      <p:sp>
        <p:nvSpPr>
          <p:cNvPr id="30" name="Text Placeholder 20">
            <a:extLst>
              <a:ext uri="{FF2B5EF4-FFF2-40B4-BE49-F238E27FC236}">
                <a16:creationId xmlns:a16="http://schemas.microsoft.com/office/drawing/2014/main" id="{FE6C4725-AE88-4287-BD93-0CDD50573CA2}"/>
              </a:ext>
            </a:extLst>
          </p:cNvPr>
          <p:cNvSpPr>
            <a:spLocks noGrp="1"/>
          </p:cNvSpPr>
          <p:nvPr>
            <p:ph type="body" sz="quarter" idx="39" hasCustomPrompt="1"/>
          </p:nvPr>
        </p:nvSpPr>
        <p:spPr>
          <a:xfrm>
            <a:off x="4778804" y="3171824"/>
            <a:ext cx="2594940" cy="894954"/>
          </a:xfrm>
          <a:prstGeom prst="rect">
            <a:avLst/>
          </a:prstGeom>
        </p:spPr>
        <p:txBody>
          <a:bodyPr/>
          <a:lstStyle>
            <a:lvl1pPr marL="0" indent="0" algn="l">
              <a:lnSpc>
                <a:spcPct val="100000"/>
              </a:lnSpc>
              <a:spcBef>
                <a:spcPts val="0"/>
              </a:spcBef>
              <a:buNone/>
              <a:defRPr sz="1200">
                <a:solidFill>
                  <a:schemeClr val="bg1"/>
                </a:solidFill>
              </a:defRPr>
            </a:lvl1pPr>
          </a:lstStyle>
          <a:p>
            <a:pPr lvl="0"/>
            <a:r>
              <a:rPr lang="en-US" dirty="0"/>
              <a:t>Content</a:t>
            </a:r>
          </a:p>
        </p:txBody>
      </p:sp>
      <p:sp>
        <p:nvSpPr>
          <p:cNvPr id="31" name="Text Placeholder 7">
            <a:extLst>
              <a:ext uri="{FF2B5EF4-FFF2-40B4-BE49-F238E27FC236}">
                <a16:creationId xmlns:a16="http://schemas.microsoft.com/office/drawing/2014/main" id="{CCACD0BF-E90C-4B92-8E53-9FE6CEE6326E}"/>
              </a:ext>
            </a:extLst>
          </p:cNvPr>
          <p:cNvSpPr>
            <a:spLocks noGrp="1"/>
          </p:cNvSpPr>
          <p:nvPr>
            <p:ph type="body" sz="quarter" idx="40" hasCustomPrompt="1"/>
          </p:nvPr>
        </p:nvSpPr>
        <p:spPr>
          <a:xfrm>
            <a:off x="4177781" y="2824139"/>
            <a:ext cx="476250" cy="476250"/>
          </a:xfrm>
          <a:prstGeom prst="rect">
            <a:avLst/>
          </a:prstGeom>
        </p:spPr>
        <p:txBody>
          <a:bodyPr/>
          <a:lstStyle>
            <a:lvl1pPr algn="ctr">
              <a:buNone/>
              <a:defRPr b="1">
                <a:solidFill>
                  <a:schemeClr val="bg1"/>
                </a:solidFill>
                <a:latin typeface="+mj-lt"/>
              </a:defRPr>
            </a:lvl1pPr>
          </a:lstStyle>
          <a:p>
            <a:pPr lvl="0"/>
            <a:r>
              <a:rPr lang="en-US" dirty="0"/>
              <a:t>1</a:t>
            </a:r>
          </a:p>
        </p:txBody>
      </p:sp>
      <p:sp>
        <p:nvSpPr>
          <p:cNvPr id="32" name="Text Placeholder 7">
            <a:extLst>
              <a:ext uri="{FF2B5EF4-FFF2-40B4-BE49-F238E27FC236}">
                <a16:creationId xmlns:a16="http://schemas.microsoft.com/office/drawing/2014/main" id="{E0C8C725-1F47-4445-9C9E-FB9C4E9EC64A}"/>
              </a:ext>
            </a:extLst>
          </p:cNvPr>
          <p:cNvSpPr>
            <a:spLocks noGrp="1"/>
          </p:cNvSpPr>
          <p:nvPr>
            <p:ph type="body" sz="quarter" idx="41" hasCustomPrompt="1"/>
          </p:nvPr>
        </p:nvSpPr>
        <p:spPr>
          <a:xfrm>
            <a:off x="4788324" y="4543442"/>
            <a:ext cx="2594940" cy="347662"/>
          </a:xfrm>
          <a:prstGeom prst="rect">
            <a:avLst/>
          </a:prstGeom>
        </p:spPr>
        <p:txBody>
          <a:bodyPr/>
          <a:lstStyle>
            <a:lvl1pPr marL="0" indent="0" algn="l">
              <a:lnSpc>
                <a:spcPct val="100000"/>
              </a:lnSpc>
              <a:spcBef>
                <a:spcPts val="0"/>
              </a:spcBef>
              <a:buNone/>
              <a:defRPr sz="1400" b="1">
                <a:solidFill>
                  <a:schemeClr val="bg1"/>
                </a:solidFill>
                <a:latin typeface="+mj-lt"/>
              </a:defRPr>
            </a:lvl1pPr>
          </a:lstStyle>
          <a:p>
            <a:pPr lvl="0"/>
            <a:r>
              <a:rPr lang="en-US" dirty="0"/>
              <a:t>Title</a:t>
            </a:r>
          </a:p>
        </p:txBody>
      </p:sp>
      <p:sp>
        <p:nvSpPr>
          <p:cNvPr id="33" name="Text Placeholder 20">
            <a:extLst>
              <a:ext uri="{FF2B5EF4-FFF2-40B4-BE49-F238E27FC236}">
                <a16:creationId xmlns:a16="http://schemas.microsoft.com/office/drawing/2014/main" id="{E5FF9D6B-1FA3-4056-BA02-9980FF7F8393}"/>
              </a:ext>
            </a:extLst>
          </p:cNvPr>
          <p:cNvSpPr>
            <a:spLocks noGrp="1"/>
          </p:cNvSpPr>
          <p:nvPr>
            <p:ph type="body" sz="quarter" idx="42" hasCustomPrompt="1"/>
          </p:nvPr>
        </p:nvSpPr>
        <p:spPr>
          <a:xfrm>
            <a:off x="4788324" y="4891105"/>
            <a:ext cx="2594940" cy="894954"/>
          </a:xfrm>
          <a:prstGeom prst="rect">
            <a:avLst/>
          </a:prstGeom>
        </p:spPr>
        <p:txBody>
          <a:bodyPr/>
          <a:lstStyle>
            <a:lvl1pPr marL="0" indent="0" algn="l">
              <a:lnSpc>
                <a:spcPct val="100000"/>
              </a:lnSpc>
              <a:spcBef>
                <a:spcPts val="0"/>
              </a:spcBef>
              <a:buNone/>
              <a:defRPr sz="1200">
                <a:solidFill>
                  <a:schemeClr val="bg1"/>
                </a:solidFill>
              </a:defRPr>
            </a:lvl1pPr>
          </a:lstStyle>
          <a:p>
            <a:pPr lvl="0"/>
            <a:r>
              <a:rPr lang="en-US" dirty="0"/>
              <a:t>Content</a:t>
            </a:r>
          </a:p>
        </p:txBody>
      </p:sp>
      <p:sp>
        <p:nvSpPr>
          <p:cNvPr id="34" name="Text Placeholder 7">
            <a:extLst>
              <a:ext uri="{FF2B5EF4-FFF2-40B4-BE49-F238E27FC236}">
                <a16:creationId xmlns:a16="http://schemas.microsoft.com/office/drawing/2014/main" id="{1CCA84EC-BA03-4A66-A7DF-C2B49E37CE67}"/>
              </a:ext>
            </a:extLst>
          </p:cNvPr>
          <p:cNvSpPr>
            <a:spLocks noGrp="1"/>
          </p:cNvSpPr>
          <p:nvPr>
            <p:ph type="body" sz="quarter" idx="43" hasCustomPrompt="1"/>
          </p:nvPr>
        </p:nvSpPr>
        <p:spPr>
          <a:xfrm>
            <a:off x="4187301" y="4543420"/>
            <a:ext cx="476250" cy="476250"/>
          </a:xfrm>
          <a:prstGeom prst="rect">
            <a:avLst/>
          </a:prstGeom>
        </p:spPr>
        <p:txBody>
          <a:bodyPr/>
          <a:lstStyle>
            <a:lvl1pPr algn="ctr">
              <a:buNone/>
              <a:defRPr b="1">
                <a:solidFill>
                  <a:schemeClr val="bg1"/>
                </a:solidFill>
                <a:latin typeface="+mj-lt"/>
              </a:defRPr>
            </a:lvl1pPr>
          </a:lstStyle>
          <a:p>
            <a:pPr lvl="0"/>
            <a:r>
              <a:rPr lang="en-US" dirty="0"/>
              <a:t>3</a:t>
            </a:r>
          </a:p>
        </p:txBody>
      </p:sp>
    </p:spTree>
    <p:extLst>
      <p:ext uri="{BB962C8B-B14F-4D97-AF65-F5344CB8AC3E}">
        <p14:creationId xmlns:p14="http://schemas.microsoft.com/office/powerpoint/2010/main" val="2079437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8A32F0-3280-3946-A077-63608A07716F}" type="datetime1">
              <a:rPr lang="en-US" smtClean="0"/>
              <a:pPr/>
              <a:t>8/23/2022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E892AB5-C4DB-AD46-B1A0-054C1AD2A4FD}" type="slidenum">
              <a:rPr lang="en-US" smtClean="0"/>
              <a:pPr/>
              <a:t>‹#›</a:t>
            </a:fld>
            <a:endParaRPr lang="en-US" dirty="0"/>
          </a:p>
        </p:txBody>
      </p:sp>
    </p:spTree>
    <p:extLst>
      <p:ext uri="{BB962C8B-B14F-4D97-AF65-F5344CB8AC3E}">
        <p14:creationId xmlns:p14="http://schemas.microsoft.com/office/powerpoint/2010/main" val="17104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B4E4D34-2561-C845-A061-B30D17053769}" type="datetime1">
              <a:rPr lang="en-US" smtClean="0"/>
              <a:pPr/>
              <a:t>8/23/2022</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6E892AB5-C4DB-AD46-B1A0-054C1AD2A4FD}" type="slidenum">
              <a:rPr lang="en-US" smtClean="0"/>
              <a:pPr/>
              <a:t>‹#›</a:t>
            </a:fld>
            <a:endParaRPr lang="en-US" dirty="0"/>
          </a:p>
        </p:txBody>
      </p:sp>
    </p:spTree>
    <p:extLst>
      <p:ext uri="{BB962C8B-B14F-4D97-AF65-F5344CB8AC3E}">
        <p14:creationId xmlns:p14="http://schemas.microsoft.com/office/powerpoint/2010/main" val="426461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E7E6251-D905-CE4E-B6DD-C97E1B4E7B71}" type="datetime1">
              <a:rPr lang="en-US" smtClean="0"/>
              <a:pPr/>
              <a:t>8/23/2022</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6E892AB5-C4DB-AD46-B1A0-054C1AD2A4FD}" type="slidenum">
              <a:rPr lang="en-US" smtClean="0"/>
              <a:pPr/>
              <a:t>‹#›</a:t>
            </a:fld>
            <a:endParaRPr lang="en-US" dirty="0"/>
          </a:p>
        </p:txBody>
      </p:sp>
    </p:spTree>
    <p:extLst>
      <p:ext uri="{BB962C8B-B14F-4D97-AF65-F5344CB8AC3E}">
        <p14:creationId xmlns:p14="http://schemas.microsoft.com/office/powerpoint/2010/main" val="2815379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2B768EB-7740-2C4F-9003-B4DDEB9E2D15}" type="datetime1">
              <a:rPr lang="en-US" smtClean="0"/>
              <a:pPr/>
              <a:t>8/23/2022</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6E892AB5-C4DB-AD46-B1A0-054C1AD2A4FD}" type="slidenum">
              <a:rPr lang="en-US" smtClean="0"/>
              <a:pPr/>
              <a:t>‹#›</a:t>
            </a:fld>
            <a:endParaRPr lang="en-US" dirty="0"/>
          </a:p>
        </p:txBody>
      </p:sp>
    </p:spTree>
    <p:extLst>
      <p:ext uri="{BB962C8B-B14F-4D97-AF65-F5344CB8AC3E}">
        <p14:creationId xmlns:p14="http://schemas.microsoft.com/office/powerpoint/2010/main" val="1673108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04DB87C-ECD5-4845-989B-29EB5D5AF5AC}" type="datetime1">
              <a:rPr lang="en-US" smtClean="0"/>
              <a:pPr/>
              <a:t>8/23/2022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E892AB5-C4DB-AD46-B1A0-054C1AD2A4FD}" type="slidenum">
              <a:rPr lang="en-US" smtClean="0"/>
              <a:pPr/>
              <a:t>‹#›</a:t>
            </a:fld>
            <a:endParaRPr lang="en-US" dirty="0"/>
          </a:p>
        </p:txBody>
      </p:sp>
    </p:spTree>
    <p:extLst>
      <p:ext uri="{BB962C8B-B14F-4D97-AF65-F5344CB8AC3E}">
        <p14:creationId xmlns:p14="http://schemas.microsoft.com/office/powerpoint/2010/main" val="841701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361D400-5C04-A84D-A984-39EE61D32FB2}" type="datetime1">
              <a:rPr lang="en-US" smtClean="0"/>
              <a:pPr/>
              <a:t>8/23/2022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E892AB5-C4DB-AD46-B1A0-054C1AD2A4FD}" type="slidenum">
              <a:rPr lang="en-US" smtClean="0"/>
              <a:pPr/>
              <a:t>‹#›</a:t>
            </a:fld>
            <a:endParaRPr lang="en-US" dirty="0"/>
          </a:p>
        </p:txBody>
      </p:sp>
    </p:spTree>
    <p:extLst>
      <p:ext uri="{BB962C8B-B14F-4D97-AF65-F5344CB8AC3E}">
        <p14:creationId xmlns:p14="http://schemas.microsoft.com/office/powerpoint/2010/main" val="121590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3.sv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10709222" y="6281400"/>
            <a:ext cx="64457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92AB5-C4DB-AD46-B1A0-054C1AD2A4FD}" type="slidenum">
              <a:rPr lang="en-US" smtClean="0"/>
              <a:pPr/>
              <a:t>‹#›</a:t>
            </a:fld>
            <a:endParaRPr lang="en-US" dirty="0"/>
          </a:p>
        </p:txBody>
      </p:sp>
      <p:pic>
        <p:nvPicPr>
          <p:cNvPr id="7" name="Picture 6" descr="TRPLOGOh_pms.png">
            <a:extLst>
              <a:ext uri="{FF2B5EF4-FFF2-40B4-BE49-F238E27FC236}">
                <a16:creationId xmlns:a16="http://schemas.microsoft.com/office/drawing/2014/main" id="{DA5F4153-C8AA-FE45-A554-59A3492F623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9076265" y="6061524"/>
            <a:ext cx="1865575" cy="474187"/>
          </a:xfrm>
          <a:prstGeom prst="rect">
            <a:avLst/>
          </a:prstGeom>
        </p:spPr>
      </p:pic>
      <p:cxnSp>
        <p:nvCxnSpPr>
          <p:cNvPr id="8" name="Straight Connector 7">
            <a:extLst>
              <a:ext uri="{FF2B5EF4-FFF2-40B4-BE49-F238E27FC236}">
                <a16:creationId xmlns:a16="http://schemas.microsoft.com/office/drawing/2014/main" id="{2380E97D-4ED5-3D4B-A7C9-9D9AA7F61D6B}"/>
              </a:ext>
            </a:extLst>
          </p:cNvPr>
          <p:cNvCxnSpPr>
            <a:cxnSpLocks/>
          </p:cNvCxnSpPr>
          <p:nvPr userDrawn="1"/>
        </p:nvCxnSpPr>
        <p:spPr>
          <a:xfrm>
            <a:off x="838200" y="6468709"/>
            <a:ext cx="8051800" cy="0"/>
          </a:xfrm>
          <a:prstGeom prst="line">
            <a:avLst/>
          </a:prstGeom>
          <a:ln w="9525">
            <a:solidFill>
              <a:srgbClr val="80BE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023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85" r:id="rId11"/>
    <p:sldLayoutId id="2147483693" r:id="rId12"/>
    <p:sldLayoutId id="2147483694"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99DC28-78D3-4C04-9C9E-41DBC09D04B0}"/>
              </a:ext>
            </a:extLst>
          </p:cNvPr>
          <p:cNvSpPr>
            <a:spLocks noGrp="1"/>
          </p:cNvSpPr>
          <p:nvPr>
            <p:ph type="title"/>
          </p:nvPr>
        </p:nvSpPr>
        <p:spPr>
          <a:xfrm>
            <a:off x="609600" y="342901"/>
            <a:ext cx="10972800" cy="134778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D477F4-7AB1-470C-BBB2-334C4D156A4D}"/>
              </a:ext>
            </a:extLst>
          </p:cNvPr>
          <p:cNvSpPr>
            <a:spLocks noGrp="1"/>
          </p:cNvSpPr>
          <p:nvPr>
            <p:ph type="body" idx="1"/>
          </p:nvPr>
        </p:nvSpPr>
        <p:spPr>
          <a:xfrm>
            <a:off x="609599" y="1825624"/>
            <a:ext cx="10972799" cy="43465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E0E0C98-16F1-574D-AC6F-0895C88DB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2FB7E-E9FD-AA44-8101-F627C1923673}" type="slidenum">
              <a:rPr lang="en-US" smtClean="0"/>
              <a:t>‹#›</a:t>
            </a:fld>
            <a:endParaRPr lang="en-US" dirty="0"/>
          </a:p>
        </p:txBody>
      </p:sp>
      <p:pic>
        <p:nvPicPr>
          <p:cNvPr id="9" name="Picture 8" descr="TRPLOGOh_pms.png">
            <a:extLst>
              <a:ext uri="{FF2B5EF4-FFF2-40B4-BE49-F238E27FC236}">
                <a16:creationId xmlns:a16="http://schemas.microsoft.com/office/drawing/2014/main" id="{7C1A85CC-ADFE-4543-A31C-A281DF3083CA}"/>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9076265" y="6094774"/>
            <a:ext cx="1865575" cy="474187"/>
          </a:xfrm>
          <a:prstGeom prst="rect">
            <a:avLst/>
          </a:prstGeom>
        </p:spPr>
      </p:pic>
      <p:cxnSp>
        <p:nvCxnSpPr>
          <p:cNvPr id="10" name="Straight Connector 9">
            <a:extLst>
              <a:ext uri="{FF2B5EF4-FFF2-40B4-BE49-F238E27FC236}">
                <a16:creationId xmlns:a16="http://schemas.microsoft.com/office/drawing/2014/main" id="{C8030CDE-1D5E-814C-A68C-66127BEFF7BB}"/>
              </a:ext>
            </a:extLst>
          </p:cNvPr>
          <p:cNvCxnSpPr>
            <a:cxnSpLocks/>
          </p:cNvCxnSpPr>
          <p:nvPr userDrawn="1"/>
        </p:nvCxnSpPr>
        <p:spPr>
          <a:xfrm>
            <a:off x="838200" y="6501959"/>
            <a:ext cx="8051800" cy="0"/>
          </a:xfrm>
          <a:prstGeom prst="line">
            <a:avLst/>
          </a:prstGeom>
          <a:ln w="9525">
            <a:solidFill>
              <a:srgbClr val="80BE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81987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6" r:id="rId14"/>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4008">
          <p15:clr>
            <a:srgbClr val="F26B43"/>
          </p15:clr>
        </p15:guide>
        <p15:guide id="6" orient="horz" pos="216">
          <p15:clr>
            <a:srgbClr val="F26B43"/>
          </p15:clr>
        </p15:guide>
        <p15:guide id="7" orient="horz" pos="3888">
          <p15:clr>
            <a:srgbClr val="F26B43"/>
          </p15:clr>
        </p15:guide>
        <p15:guide id="8" pos="96">
          <p15:clr>
            <a:srgbClr val="F26B43"/>
          </p15:clr>
        </p15:guide>
        <p15:guide id="9" pos="7584">
          <p15:clr>
            <a:srgbClr val="F26B43"/>
          </p15:clr>
        </p15:guide>
        <p15:guide id="10" orient="horz" pos="4248">
          <p15:clr>
            <a:srgbClr val="F26B43"/>
          </p15:clr>
        </p15:guide>
        <p15:guide id="11" pos="6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CB32E3-5494-EB4B-8101-A1253C8E57E2}"/>
              </a:ext>
            </a:extLst>
          </p:cNvPr>
          <p:cNvSpPr/>
          <p:nvPr userDrawn="1"/>
        </p:nvSpPr>
        <p:spPr>
          <a:xfrm>
            <a:off x="0" y="6065135"/>
            <a:ext cx="12192000" cy="7928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6CC2FB7E-E9FD-AA44-8101-F627C1923673}" type="slidenum">
              <a:rPr lang="en-US" smtClean="0"/>
              <a:pPr/>
              <a:t>‹#›</a:t>
            </a:fld>
            <a:endParaRPr lang="en-US" dirty="0"/>
          </a:p>
        </p:txBody>
      </p:sp>
      <p:sp>
        <p:nvSpPr>
          <p:cNvPr id="9" name="Slide Number Placeholder 5">
            <a:extLst>
              <a:ext uri="{FF2B5EF4-FFF2-40B4-BE49-F238E27FC236}">
                <a16:creationId xmlns:a16="http://schemas.microsoft.com/office/drawing/2014/main" id="{0879AFE5-1350-AC4F-BFDA-4A2AD618D81E}"/>
              </a:ext>
            </a:extLst>
          </p:cNvPr>
          <p:cNvSpPr txBox="1">
            <a:spLocks/>
          </p:cNvSpPr>
          <p:nvPr userDrawn="1"/>
        </p:nvSpPr>
        <p:spPr>
          <a:xfrm>
            <a:off x="509045" y="6279006"/>
            <a:ext cx="432989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rPr>
              <a:t>© 2022 The Recycling Partnership</a:t>
            </a:r>
          </a:p>
        </p:txBody>
      </p:sp>
      <p:pic>
        <p:nvPicPr>
          <p:cNvPr id="5" name="Graphic 4">
            <a:extLst>
              <a:ext uri="{FF2B5EF4-FFF2-40B4-BE49-F238E27FC236}">
                <a16:creationId xmlns:a16="http://schemas.microsoft.com/office/drawing/2014/main" id="{59EF1058-8C28-FA49-943B-3B4C39D8A32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224311" y="6088375"/>
            <a:ext cx="2179183" cy="746387"/>
          </a:xfrm>
          <a:prstGeom prst="rect">
            <a:avLst/>
          </a:prstGeom>
        </p:spPr>
      </p:pic>
    </p:spTree>
    <p:extLst>
      <p:ext uri="{BB962C8B-B14F-4D97-AF65-F5344CB8AC3E}">
        <p14:creationId xmlns:p14="http://schemas.microsoft.com/office/powerpoint/2010/main" val="42182396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Lst>
  <p:hf hdr="0" ftr="0" dt="0"/>
  <p:txStyles>
    <p:titleStyle>
      <a:lvl1pPr algn="l" defTabSz="914400" rtl="0" eaLnBrk="1" latinLnBrk="0" hangingPunct="1">
        <a:lnSpc>
          <a:spcPct val="90000"/>
        </a:lnSpc>
        <a:spcBef>
          <a:spcPct val="0"/>
        </a:spcBef>
        <a:buNone/>
        <a:defRPr sz="4400" b="0" kern="1200">
          <a:solidFill>
            <a:schemeClr val="tx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recyclingpartnership.org/pet-recycling-coalition/"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9e1f1747-72cf-4382-b426-9b4268506713/?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hyperlink" Target="https://recyclingpartnership.org/recycling-cart-gra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hyperlink" Target="https://recyclingpartnership.org/recycling-cart-gra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FDE68E1-98BB-C14B-AC7D-C6BBDCC85E57}"/>
              </a:ext>
            </a:extLst>
          </p:cNvPr>
          <p:cNvSpPr>
            <a:spLocks noGrp="1"/>
          </p:cNvSpPr>
          <p:nvPr>
            <p:ph type="ctrTitle"/>
          </p:nvPr>
        </p:nvSpPr>
        <p:spPr>
          <a:xfrm>
            <a:off x="946482" y="1871663"/>
            <a:ext cx="10635918" cy="1016684"/>
          </a:xfrm>
        </p:spPr>
        <p:txBody>
          <a:bodyPr>
            <a:normAutofit/>
          </a:bodyPr>
          <a:lstStyle/>
          <a:p>
            <a:r>
              <a:rPr lang="en-US" dirty="0"/>
              <a:t>Grant Funding Opportunities</a:t>
            </a:r>
          </a:p>
        </p:txBody>
      </p:sp>
      <p:sp>
        <p:nvSpPr>
          <p:cNvPr id="11" name="Subtitle 10">
            <a:extLst>
              <a:ext uri="{FF2B5EF4-FFF2-40B4-BE49-F238E27FC236}">
                <a16:creationId xmlns:a16="http://schemas.microsoft.com/office/drawing/2014/main" id="{0B8242FB-AEB8-D946-BCC7-7A173587ADB3}"/>
              </a:ext>
            </a:extLst>
          </p:cNvPr>
          <p:cNvSpPr>
            <a:spLocks noGrp="1"/>
          </p:cNvSpPr>
          <p:nvPr>
            <p:ph type="subTitle" idx="1"/>
          </p:nvPr>
        </p:nvSpPr>
        <p:spPr/>
        <p:txBody>
          <a:bodyPr/>
          <a:lstStyle/>
          <a:p>
            <a:r>
              <a:rPr lang="en-US" dirty="0"/>
              <a:t>Vincent Leray, Grant Development Manager</a:t>
            </a:r>
          </a:p>
        </p:txBody>
      </p:sp>
      <p:sp>
        <p:nvSpPr>
          <p:cNvPr id="2" name="Rectangle 1">
            <a:extLst>
              <a:ext uri="{FF2B5EF4-FFF2-40B4-BE49-F238E27FC236}">
                <a16:creationId xmlns:a16="http://schemas.microsoft.com/office/drawing/2014/main" id="{203C7226-14BA-4EE1-8D32-D75124437B91}"/>
              </a:ext>
            </a:extLst>
          </p:cNvPr>
          <p:cNvSpPr/>
          <p:nvPr/>
        </p:nvSpPr>
        <p:spPr>
          <a:xfrm>
            <a:off x="946482" y="2764631"/>
            <a:ext cx="3948546" cy="623455"/>
          </a:xfrm>
          <a:prstGeom prst="rect">
            <a:avLst/>
          </a:prstGeom>
          <a:solidFill>
            <a:srgbClr val="2F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HTF Book"/>
              <a:ea typeface="+mn-ea"/>
              <a:cs typeface="+mn-cs"/>
            </a:endParaRPr>
          </a:p>
        </p:txBody>
      </p:sp>
      <p:sp>
        <p:nvSpPr>
          <p:cNvPr id="5" name="Subtitle 10">
            <a:extLst>
              <a:ext uri="{FF2B5EF4-FFF2-40B4-BE49-F238E27FC236}">
                <a16:creationId xmlns:a16="http://schemas.microsoft.com/office/drawing/2014/main" id="{46AF828A-0DBF-4EC5-82A5-B819D850C8FB}"/>
              </a:ext>
            </a:extLst>
          </p:cNvPr>
          <p:cNvSpPr txBox="1">
            <a:spLocks/>
          </p:cNvSpPr>
          <p:nvPr/>
        </p:nvSpPr>
        <p:spPr>
          <a:xfrm>
            <a:off x="1001902" y="2888347"/>
            <a:ext cx="10635916" cy="1016684"/>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Gotham Bold" panose="0200080303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rPr>
              <a:t>Wyoming Solid Waste and Recycling Association 2022 Conference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rPr>
              <a:t>August 2022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FFFFFF"/>
                </a:solidFill>
              </a:rPr>
              <a:t>Powell, WY</a:t>
            </a:r>
            <a:endPar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endParaRPr>
          </a:p>
        </p:txBody>
      </p:sp>
    </p:spTree>
    <p:extLst>
      <p:ext uri="{BB962C8B-B14F-4D97-AF65-F5344CB8AC3E}">
        <p14:creationId xmlns:p14="http://schemas.microsoft.com/office/powerpoint/2010/main" val="1036485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584775"/>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Why Invest in Cart Based Recycling</a:t>
            </a:r>
          </a:p>
        </p:txBody>
      </p:sp>
      <p:sp>
        <p:nvSpPr>
          <p:cNvPr id="16" name="Rectangle 15">
            <a:extLst>
              <a:ext uri="{FF2B5EF4-FFF2-40B4-BE49-F238E27FC236}">
                <a16:creationId xmlns:a16="http://schemas.microsoft.com/office/drawing/2014/main" id="{950D1CEE-3485-415E-A1D1-E884D047DD09}"/>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itle 1">
            <a:extLst>
              <a:ext uri="{FF2B5EF4-FFF2-40B4-BE49-F238E27FC236}">
                <a16:creationId xmlns:a16="http://schemas.microsoft.com/office/drawing/2014/main" id="{F35F766F-0857-3049-A36F-84D77E420073}"/>
              </a:ext>
            </a:extLst>
          </p:cNvPr>
          <p:cNvSpPr txBox="1">
            <a:spLocks/>
          </p:cNvSpPr>
          <p:nvPr/>
        </p:nvSpPr>
        <p:spPr bwMode="auto">
          <a:xfrm>
            <a:off x="74440" y="1439021"/>
            <a:ext cx="11906763" cy="4585763"/>
          </a:xfrm>
          <a:prstGeom prst="rect">
            <a:avLst/>
          </a:prstGeom>
          <a:noFill/>
          <a:ln>
            <a:noFill/>
          </a:ln>
          <a:extLst>
            <a:ext uri="{FAA26D3D-D897-4be2-8F04-BA451C77F1D7}">
              <ma14:placeholderFlag xmlns:ma14="http://schemas.microsoft.com/office/mac/drawingml/2011/main" xmlns="" val="1"/>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defTabSz="685800">
              <a:spcAft>
                <a:spcPts val="450"/>
              </a:spcAft>
              <a:buChar char="•"/>
              <a:defRPr/>
            </a:pPr>
            <a:r>
              <a:rPr lang="en-US" sz="3200" dirty="0">
                <a:solidFill>
                  <a:srgbClr val="2E6F79"/>
                </a:solidFill>
                <a:latin typeface="+mj-lt"/>
              </a:rPr>
              <a:t>Cart based collection is most efficient way to increase and sustain high recycling rates</a:t>
            </a:r>
          </a:p>
          <a:p>
            <a:pPr marL="571500" indent="-571500" defTabSz="685800">
              <a:spcAft>
                <a:spcPts val="450"/>
              </a:spcAft>
              <a:buChar char="•"/>
              <a:defRPr/>
            </a:pPr>
            <a:r>
              <a:rPr lang="en-US" sz="3200" dirty="0">
                <a:solidFill>
                  <a:srgbClr val="2E6F79"/>
                </a:solidFill>
                <a:latin typeface="+mj-lt"/>
              </a:rPr>
              <a:t>Carts are the best way to respond to public demand for recycling service</a:t>
            </a:r>
          </a:p>
          <a:p>
            <a:pPr marL="571500" indent="-571500" defTabSz="685800">
              <a:spcAft>
                <a:spcPts val="450"/>
              </a:spcAft>
              <a:buChar char="•"/>
              <a:defRPr/>
            </a:pPr>
            <a:r>
              <a:rPr lang="en-US" sz="3200" dirty="0">
                <a:solidFill>
                  <a:srgbClr val="2E6F79"/>
                </a:solidFill>
                <a:latin typeface="+mj-lt"/>
              </a:rPr>
              <a:t>Citizens see recycling as a clear sign of their community’s commitment to protecting the environment</a:t>
            </a:r>
          </a:p>
          <a:p>
            <a:pPr marL="571500" indent="-571500" defTabSz="685800">
              <a:spcAft>
                <a:spcPts val="450"/>
              </a:spcAft>
              <a:buChar char="•"/>
              <a:defRPr/>
            </a:pPr>
            <a:r>
              <a:rPr lang="en-US" sz="3200" dirty="0">
                <a:solidFill>
                  <a:srgbClr val="2E6F79"/>
                </a:solidFill>
                <a:latin typeface="+mj-lt"/>
              </a:rPr>
              <a:t>Effective recycling is critical to meeting sustainability goals</a:t>
            </a:r>
          </a:p>
        </p:txBody>
      </p:sp>
    </p:spTree>
    <p:extLst>
      <p:ext uri="{BB962C8B-B14F-4D97-AF65-F5344CB8AC3E}">
        <p14:creationId xmlns:p14="http://schemas.microsoft.com/office/powerpoint/2010/main" val="1839093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62FC3A-0F05-CB45-B92F-7ABD9D8E30DB}"/>
              </a:ext>
            </a:extLst>
          </p:cNvPr>
          <p:cNvSpPr/>
          <p:nvPr/>
        </p:nvSpPr>
        <p:spPr>
          <a:xfrm>
            <a:off x="0" y="1072"/>
            <a:ext cx="12192000" cy="934498"/>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entury Gothic Regular" charset="0"/>
              <a:ea typeface="+mn-ea"/>
              <a:cs typeface="Century Gothic Regular" charset="0"/>
            </a:endParaRPr>
          </a:p>
        </p:txBody>
      </p:sp>
      <p:sp>
        <p:nvSpPr>
          <p:cNvPr id="2" name="Title 1">
            <a:extLst>
              <a:ext uri="{FF2B5EF4-FFF2-40B4-BE49-F238E27FC236}">
                <a16:creationId xmlns:a16="http://schemas.microsoft.com/office/drawing/2014/main" id="{E9D27907-5F8E-D943-B2AB-F666472BA737}"/>
              </a:ext>
            </a:extLst>
          </p:cNvPr>
          <p:cNvSpPr>
            <a:spLocks noGrp="1"/>
          </p:cNvSpPr>
          <p:nvPr>
            <p:ph type="title"/>
          </p:nvPr>
        </p:nvSpPr>
        <p:spPr>
          <a:xfrm>
            <a:off x="838200" y="1"/>
            <a:ext cx="10515600" cy="934498"/>
          </a:xfrm>
        </p:spPr>
        <p:txBody>
          <a:bodyPr>
            <a:normAutofit/>
          </a:bodyPr>
          <a:lstStyle/>
          <a:p>
            <a:pPr algn="ctr"/>
            <a:r>
              <a:rPr lang="en-US" dirty="0">
                <a:solidFill>
                  <a:schemeClr val="bg1"/>
                </a:solidFill>
              </a:rPr>
              <a:t>More Advantages of Carts</a:t>
            </a:r>
          </a:p>
        </p:txBody>
      </p:sp>
      <p:pic>
        <p:nvPicPr>
          <p:cNvPr id="9" name="Picture 8">
            <a:extLst>
              <a:ext uri="{FF2B5EF4-FFF2-40B4-BE49-F238E27FC236}">
                <a16:creationId xmlns:a16="http://schemas.microsoft.com/office/drawing/2014/main" id="{1835834B-B394-7345-8ED1-82EB1CDD9493}"/>
              </a:ext>
            </a:extLst>
          </p:cNvPr>
          <p:cNvPicPr>
            <a:picLocks noChangeAspect="1"/>
          </p:cNvPicPr>
          <p:nvPr/>
        </p:nvPicPr>
        <p:blipFill>
          <a:blip r:embed="rId2"/>
          <a:stretch>
            <a:fillRect/>
          </a:stretch>
        </p:blipFill>
        <p:spPr>
          <a:xfrm>
            <a:off x="749300" y="958850"/>
            <a:ext cx="10693400" cy="4940300"/>
          </a:xfrm>
          <a:prstGeom prst="rect">
            <a:avLst/>
          </a:prstGeom>
        </p:spPr>
      </p:pic>
    </p:spTree>
    <p:extLst>
      <p:ext uri="{BB962C8B-B14F-4D97-AF65-F5344CB8AC3E}">
        <p14:creationId xmlns:p14="http://schemas.microsoft.com/office/powerpoint/2010/main" val="351626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69757F5D-8336-BA43-B878-26792A678736}"/>
              </a:ext>
            </a:extLst>
          </p:cNvPr>
          <p:cNvGraphicFramePr>
            <a:graphicFrameLocks/>
          </p:cNvGraphicFramePr>
          <p:nvPr>
            <p:extLst>
              <p:ext uri="{D42A27DB-BD31-4B8C-83A1-F6EECF244321}">
                <p14:modId xmlns:p14="http://schemas.microsoft.com/office/powerpoint/2010/main" val="1249526494"/>
              </p:ext>
            </p:extLst>
          </p:nvPr>
        </p:nvGraphicFramePr>
        <p:xfrm>
          <a:off x="497215" y="856507"/>
          <a:ext cx="9826106" cy="510845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5B848C2-DE53-42FF-A7E4-DE53E636CFC0}"/>
              </a:ext>
            </a:extLst>
          </p:cNvPr>
          <p:cNvSpPr txBox="1"/>
          <p:nvPr/>
        </p:nvSpPr>
        <p:spPr>
          <a:xfrm>
            <a:off x="204395" y="149205"/>
            <a:ext cx="11849060" cy="677108"/>
          </a:xfrm>
          <a:prstGeom prst="rect">
            <a:avLst/>
          </a:prstGeom>
          <a:noFill/>
        </p:spPr>
        <p:txBody>
          <a:bodyPr wrap="square" rtlCol="0">
            <a:spAutoFit/>
          </a:bodyPr>
          <a:lstStyle/>
          <a:p>
            <a:pPr marL="457171" marR="0" lvl="1" indent="0" algn="ctr" defTabSz="91434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2E6F79"/>
                </a:solidFill>
                <a:effectLst/>
                <a:uLnTx/>
                <a:uFillTx/>
                <a:latin typeface="Century Gothic" panose="020B0502020202020204" pitchFamily="34" charset="0"/>
                <a:ea typeface="+mn-ea"/>
                <a:cs typeface="Verdana"/>
              </a:rPr>
              <a:t>2020 State of Curbside Report: Container Type</a:t>
            </a:r>
            <a:endParaRPr kumimoji="0" lang="en-US" sz="3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2" name="5-Point Star 1">
            <a:extLst>
              <a:ext uri="{FF2B5EF4-FFF2-40B4-BE49-F238E27FC236}">
                <a16:creationId xmlns:a16="http://schemas.microsoft.com/office/drawing/2014/main" id="{5B6917C8-7EBD-BC46-9BFD-076154A8C830}"/>
              </a:ext>
            </a:extLst>
          </p:cNvPr>
          <p:cNvSpPr/>
          <p:nvPr/>
        </p:nvSpPr>
        <p:spPr>
          <a:xfrm rot="20067272">
            <a:off x="9453267" y="1889086"/>
            <a:ext cx="2583045" cy="263373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Data from 435 </a:t>
            </a:r>
            <a:r>
              <a:rPr kumimoji="0" lang="en-US" sz="1100" b="0" i="0" u="none" strike="noStrike" kern="1200" cap="none" spc="0" normalizeH="0" baseline="0" noProof="0" dirty="0">
                <a:ln>
                  <a:noFill/>
                </a:ln>
                <a:solidFill>
                  <a:srgbClr val="FFFFFF"/>
                </a:solidFill>
                <a:effectLst/>
                <a:uLnTx/>
                <a:uFillTx/>
                <a:latin typeface="Century Gothic" panose="020F0302020204030204"/>
                <a:ea typeface="+mn-ea"/>
                <a:cs typeface="+mn-cs"/>
              </a:rPr>
              <a:t>Curbside</a:t>
            </a: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 Programs across U.S</a:t>
            </a: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577317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584775"/>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Selling your curbside project to the Partnership</a:t>
            </a:r>
          </a:p>
        </p:txBody>
      </p:sp>
      <p:sp>
        <p:nvSpPr>
          <p:cNvPr id="16" name="Rectangle 15">
            <a:extLst>
              <a:ext uri="{FF2B5EF4-FFF2-40B4-BE49-F238E27FC236}">
                <a16:creationId xmlns:a16="http://schemas.microsoft.com/office/drawing/2014/main" id="{950D1CEE-3485-415E-A1D1-E884D047DD09}"/>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itle 1">
            <a:extLst>
              <a:ext uri="{FF2B5EF4-FFF2-40B4-BE49-F238E27FC236}">
                <a16:creationId xmlns:a16="http://schemas.microsoft.com/office/drawing/2014/main" id="{F35F766F-0857-3049-A36F-84D77E420073}"/>
              </a:ext>
            </a:extLst>
          </p:cNvPr>
          <p:cNvSpPr txBox="1">
            <a:spLocks/>
          </p:cNvSpPr>
          <p:nvPr/>
        </p:nvSpPr>
        <p:spPr bwMode="auto">
          <a:xfrm>
            <a:off x="74440" y="1439021"/>
            <a:ext cx="11906763" cy="4585763"/>
          </a:xfrm>
          <a:prstGeom prst="rect">
            <a:avLst/>
          </a:prstGeom>
          <a:noFill/>
          <a:ln>
            <a:noFill/>
          </a:ln>
          <a:extLst>
            <a:ext uri="{FAA26D3D-D897-4be2-8F04-BA451C77F1D7}">
              <ma14:placeholderFlag xmlns:ma14="http://schemas.microsoft.com/office/mac/drawingml/2011/main" xmlns="" val="1"/>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defTabSz="685800">
              <a:spcAft>
                <a:spcPts val="450"/>
              </a:spcAft>
              <a:buChar char="•"/>
              <a:defRPr/>
            </a:pPr>
            <a:r>
              <a:rPr lang="en-US" sz="3200" dirty="0">
                <a:solidFill>
                  <a:srgbClr val="2E6F79"/>
                </a:solidFill>
                <a:latin typeface="+mj-lt"/>
              </a:rPr>
              <a:t>Tonnage</a:t>
            </a:r>
          </a:p>
          <a:p>
            <a:pPr marL="571500" indent="-571500" defTabSz="685800">
              <a:spcAft>
                <a:spcPts val="450"/>
              </a:spcAft>
              <a:buChar char="•"/>
              <a:defRPr/>
            </a:pPr>
            <a:r>
              <a:rPr lang="en-US" sz="3200" dirty="0">
                <a:solidFill>
                  <a:srgbClr val="2E6F79"/>
                </a:solidFill>
                <a:latin typeface="+mj-lt"/>
              </a:rPr>
              <a:t>Access</a:t>
            </a:r>
          </a:p>
          <a:p>
            <a:pPr marL="571500" indent="-571500" defTabSz="685800">
              <a:spcAft>
                <a:spcPts val="450"/>
              </a:spcAft>
              <a:buChar char="•"/>
              <a:defRPr/>
            </a:pPr>
            <a:r>
              <a:rPr lang="en-US" sz="3200" dirty="0">
                <a:solidFill>
                  <a:srgbClr val="2E6F79"/>
                </a:solidFill>
                <a:latin typeface="+mj-lt"/>
              </a:rPr>
              <a:t>Small Town / Rural</a:t>
            </a:r>
          </a:p>
          <a:p>
            <a:pPr marL="571500" indent="-571500" defTabSz="685800">
              <a:spcAft>
                <a:spcPts val="450"/>
              </a:spcAft>
              <a:buChar char="•"/>
              <a:defRPr/>
            </a:pPr>
            <a:r>
              <a:rPr lang="en-US" sz="3200" dirty="0">
                <a:solidFill>
                  <a:srgbClr val="2E6F79"/>
                </a:solidFill>
                <a:latin typeface="+mj-lt"/>
              </a:rPr>
              <a:t>Regional Development / Cooperation</a:t>
            </a:r>
          </a:p>
          <a:p>
            <a:pPr marL="571500" indent="-571500" defTabSz="685800">
              <a:spcAft>
                <a:spcPts val="450"/>
              </a:spcAft>
              <a:buChar char="•"/>
              <a:defRPr/>
            </a:pPr>
            <a:r>
              <a:rPr lang="en-US" sz="3200" dirty="0">
                <a:solidFill>
                  <a:srgbClr val="2E6F79"/>
                </a:solidFill>
                <a:latin typeface="+mj-lt"/>
              </a:rPr>
              <a:t>Wyoming / West</a:t>
            </a:r>
          </a:p>
        </p:txBody>
      </p:sp>
    </p:spTree>
    <p:extLst>
      <p:ext uri="{BB962C8B-B14F-4D97-AF65-F5344CB8AC3E}">
        <p14:creationId xmlns:p14="http://schemas.microsoft.com/office/powerpoint/2010/main" val="87589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FDE68E1-98BB-C14B-AC7D-C6BBDCC85E57}"/>
              </a:ext>
            </a:extLst>
          </p:cNvPr>
          <p:cNvSpPr>
            <a:spLocks noGrp="1"/>
          </p:cNvSpPr>
          <p:nvPr>
            <p:ph type="ctrTitle"/>
          </p:nvPr>
        </p:nvSpPr>
        <p:spPr>
          <a:xfrm>
            <a:off x="946482" y="1871663"/>
            <a:ext cx="10635918" cy="1016684"/>
          </a:xfrm>
        </p:spPr>
        <p:txBody>
          <a:bodyPr>
            <a:normAutofit/>
          </a:bodyPr>
          <a:lstStyle/>
          <a:p>
            <a:r>
              <a:rPr lang="en-US" b="0" dirty="0">
                <a:latin typeface="Gotham Bold" panose="02000803030000020004"/>
              </a:rPr>
              <a:t>Drop Off – active development</a:t>
            </a:r>
          </a:p>
        </p:txBody>
      </p:sp>
      <p:sp>
        <p:nvSpPr>
          <p:cNvPr id="11" name="Subtitle 10">
            <a:extLst>
              <a:ext uri="{FF2B5EF4-FFF2-40B4-BE49-F238E27FC236}">
                <a16:creationId xmlns:a16="http://schemas.microsoft.com/office/drawing/2014/main" id="{0B8242FB-AEB8-D946-BCC7-7A173587ADB3}"/>
              </a:ext>
            </a:extLst>
          </p:cNvPr>
          <p:cNvSpPr>
            <a:spLocks noGrp="1"/>
          </p:cNvSpPr>
          <p:nvPr>
            <p:ph type="subTitle" idx="1"/>
          </p:nvPr>
        </p:nvSpPr>
        <p:spPr/>
        <p:txBody>
          <a:bodyPr/>
          <a:lstStyle/>
          <a:p>
            <a:r>
              <a:rPr lang="en-US" dirty="0"/>
              <a:t> </a:t>
            </a:r>
          </a:p>
        </p:txBody>
      </p:sp>
      <p:sp>
        <p:nvSpPr>
          <p:cNvPr id="2" name="Rectangle 1">
            <a:extLst>
              <a:ext uri="{FF2B5EF4-FFF2-40B4-BE49-F238E27FC236}">
                <a16:creationId xmlns:a16="http://schemas.microsoft.com/office/drawing/2014/main" id="{203C7226-14BA-4EE1-8D32-D75124437B91}"/>
              </a:ext>
            </a:extLst>
          </p:cNvPr>
          <p:cNvSpPr/>
          <p:nvPr/>
        </p:nvSpPr>
        <p:spPr>
          <a:xfrm>
            <a:off x="946482" y="2764631"/>
            <a:ext cx="3948546" cy="623455"/>
          </a:xfrm>
          <a:prstGeom prst="rect">
            <a:avLst/>
          </a:prstGeom>
          <a:solidFill>
            <a:srgbClr val="2F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HTF Book"/>
              <a:ea typeface="+mn-ea"/>
              <a:cs typeface="+mn-cs"/>
            </a:endParaRPr>
          </a:p>
        </p:txBody>
      </p:sp>
      <p:sp>
        <p:nvSpPr>
          <p:cNvPr id="5" name="Subtitle 10">
            <a:extLst>
              <a:ext uri="{FF2B5EF4-FFF2-40B4-BE49-F238E27FC236}">
                <a16:creationId xmlns:a16="http://schemas.microsoft.com/office/drawing/2014/main" id="{46AF828A-0DBF-4EC5-82A5-B819D850C8FB}"/>
              </a:ext>
            </a:extLst>
          </p:cNvPr>
          <p:cNvSpPr txBox="1">
            <a:spLocks/>
          </p:cNvSpPr>
          <p:nvPr/>
        </p:nvSpPr>
        <p:spPr>
          <a:xfrm>
            <a:off x="1001902" y="2888347"/>
            <a:ext cx="10635916" cy="10166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Gotham Bold" panose="0200080303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FFFFFF"/>
                </a:solidFill>
              </a:rPr>
              <a:t> </a:t>
            </a:r>
            <a:endPar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endParaRPr>
          </a:p>
        </p:txBody>
      </p:sp>
    </p:spTree>
    <p:extLst>
      <p:ext uri="{BB962C8B-B14F-4D97-AF65-F5344CB8AC3E}">
        <p14:creationId xmlns:p14="http://schemas.microsoft.com/office/powerpoint/2010/main" val="1654672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584775"/>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Drop-off Recycling – teaser for tomorrow morning</a:t>
            </a:r>
          </a:p>
        </p:txBody>
      </p:sp>
      <p:sp>
        <p:nvSpPr>
          <p:cNvPr id="16" name="Rectangle 15">
            <a:extLst>
              <a:ext uri="{FF2B5EF4-FFF2-40B4-BE49-F238E27FC236}">
                <a16:creationId xmlns:a16="http://schemas.microsoft.com/office/drawing/2014/main" id="{950D1CEE-3485-415E-A1D1-E884D047DD09}"/>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itle 1">
            <a:extLst>
              <a:ext uri="{FF2B5EF4-FFF2-40B4-BE49-F238E27FC236}">
                <a16:creationId xmlns:a16="http://schemas.microsoft.com/office/drawing/2014/main" id="{F35F766F-0857-3049-A36F-84D77E420073}"/>
              </a:ext>
            </a:extLst>
          </p:cNvPr>
          <p:cNvSpPr txBox="1">
            <a:spLocks/>
          </p:cNvSpPr>
          <p:nvPr/>
        </p:nvSpPr>
        <p:spPr bwMode="auto">
          <a:xfrm>
            <a:off x="330195" y="1530084"/>
            <a:ext cx="11906763" cy="45857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defTabSz="685800">
              <a:spcAft>
                <a:spcPts val="450"/>
              </a:spcAft>
              <a:buChar char="•"/>
              <a:defRPr/>
            </a:pPr>
            <a:r>
              <a:rPr lang="en-US" sz="3200" dirty="0">
                <a:solidFill>
                  <a:srgbClr val="2E6F79"/>
                </a:solidFill>
                <a:latin typeface="+mj-lt"/>
              </a:rPr>
              <a:t>Staffed Sites</a:t>
            </a:r>
          </a:p>
          <a:p>
            <a:pPr marL="571500" indent="-571500" defTabSz="685800">
              <a:spcAft>
                <a:spcPts val="450"/>
              </a:spcAft>
              <a:buChar char="•"/>
              <a:defRPr/>
            </a:pPr>
            <a:r>
              <a:rPr lang="en-US" sz="3200" dirty="0">
                <a:solidFill>
                  <a:srgbClr val="2E6F79"/>
                </a:solidFill>
                <a:latin typeface="+mj-lt"/>
              </a:rPr>
              <a:t>Clear Signage</a:t>
            </a:r>
          </a:p>
          <a:p>
            <a:pPr marL="571500" indent="-571500" defTabSz="685800">
              <a:spcAft>
                <a:spcPts val="450"/>
              </a:spcAft>
              <a:buChar char="•"/>
              <a:defRPr/>
            </a:pPr>
            <a:r>
              <a:rPr lang="en-US" sz="3200" dirty="0">
                <a:solidFill>
                  <a:srgbClr val="2E6F79"/>
                </a:solidFill>
                <a:latin typeface="+mj-lt"/>
              </a:rPr>
              <a:t>Comingled collection</a:t>
            </a:r>
          </a:p>
          <a:p>
            <a:pPr marL="571500" indent="-571500" defTabSz="685800">
              <a:spcAft>
                <a:spcPts val="450"/>
              </a:spcAft>
              <a:buChar char="•"/>
              <a:defRPr/>
            </a:pPr>
            <a:r>
              <a:rPr lang="en-US" sz="3200" dirty="0">
                <a:solidFill>
                  <a:srgbClr val="2E6F79"/>
                </a:solidFill>
                <a:latin typeface="+mj-lt"/>
              </a:rPr>
              <a:t>Compaction</a:t>
            </a:r>
          </a:p>
          <a:p>
            <a:pPr marL="571500" indent="-571500" defTabSz="685800">
              <a:spcAft>
                <a:spcPts val="450"/>
              </a:spcAft>
              <a:buChar char="•"/>
              <a:defRPr/>
            </a:pPr>
            <a:r>
              <a:rPr lang="en-US" sz="3200" dirty="0">
                <a:solidFill>
                  <a:srgbClr val="2E6F79"/>
                </a:solidFill>
                <a:latin typeface="+mj-lt"/>
              </a:rPr>
              <a:t>Optimized movement</a:t>
            </a:r>
          </a:p>
          <a:p>
            <a:pPr marL="571500" indent="-571500" defTabSz="685800">
              <a:spcAft>
                <a:spcPts val="450"/>
              </a:spcAft>
              <a:buChar char="•"/>
              <a:defRPr/>
            </a:pPr>
            <a:r>
              <a:rPr lang="en-US" sz="3200" dirty="0">
                <a:solidFill>
                  <a:srgbClr val="2E6F79"/>
                </a:solidFill>
                <a:latin typeface="+mj-lt"/>
              </a:rPr>
              <a:t>Proximity to transfer station / MRF</a:t>
            </a:r>
          </a:p>
        </p:txBody>
      </p:sp>
    </p:spTree>
    <p:extLst>
      <p:ext uri="{BB962C8B-B14F-4D97-AF65-F5344CB8AC3E}">
        <p14:creationId xmlns:p14="http://schemas.microsoft.com/office/powerpoint/2010/main" val="1916195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584775"/>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What might we fund related to drop-off</a:t>
            </a:r>
          </a:p>
        </p:txBody>
      </p:sp>
      <p:sp>
        <p:nvSpPr>
          <p:cNvPr id="16" name="Rectangle 15">
            <a:extLst>
              <a:ext uri="{FF2B5EF4-FFF2-40B4-BE49-F238E27FC236}">
                <a16:creationId xmlns:a16="http://schemas.microsoft.com/office/drawing/2014/main" id="{950D1CEE-3485-415E-A1D1-E884D047DD09}"/>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itle 1">
            <a:extLst>
              <a:ext uri="{FF2B5EF4-FFF2-40B4-BE49-F238E27FC236}">
                <a16:creationId xmlns:a16="http://schemas.microsoft.com/office/drawing/2014/main" id="{F35F766F-0857-3049-A36F-84D77E420073}"/>
              </a:ext>
            </a:extLst>
          </p:cNvPr>
          <p:cNvSpPr txBox="1">
            <a:spLocks/>
          </p:cNvSpPr>
          <p:nvPr/>
        </p:nvSpPr>
        <p:spPr bwMode="auto">
          <a:xfrm>
            <a:off x="74440" y="1439021"/>
            <a:ext cx="11906763" cy="45857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numCol="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defTabSz="685800">
              <a:spcAft>
                <a:spcPts val="450"/>
              </a:spcAft>
              <a:buChar char="•"/>
              <a:defRPr/>
            </a:pPr>
            <a:r>
              <a:rPr lang="en-US" sz="2400" dirty="0">
                <a:solidFill>
                  <a:srgbClr val="2E6F79"/>
                </a:solidFill>
                <a:latin typeface="+mj-lt"/>
              </a:rPr>
              <a:t>Site Development</a:t>
            </a:r>
          </a:p>
          <a:p>
            <a:pPr marL="1028700" lvl="1" indent="-571500" defTabSz="685800">
              <a:spcAft>
                <a:spcPts val="450"/>
              </a:spcAft>
              <a:buChar char="•"/>
              <a:defRPr/>
            </a:pPr>
            <a:r>
              <a:rPr lang="en-US" sz="2400" dirty="0">
                <a:solidFill>
                  <a:srgbClr val="2E6F79"/>
                </a:solidFill>
                <a:latin typeface="+mj-lt"/>
              </a:rPr>
              <a:t>Construction and planning</a:t>
            </a:r>
          </a:p>
          <a:p>
            <a:pPr marL="1028700" lvl="1" indent="-571500" defTabSz="685800">
              <a:spcAft>
                <a:spcPts val="450"/>
              </a:spcAft>
              <a:buChar char="•"/>
              <a:defRPr/>
            </a:pPr>
            <a:r>
              <a:rPr lang="en-US" sz="2400" dirty="0">
                <a:solidFill>
                  <a:srgbClr val="2E6F79"/>
                </a:solidFill>
                <a:latin typeface="+mj-lt"/>
              </a:rPr>
              <a:t>Concrete Pads</a:t>
            </a:r>
          </a:p>
          <a:p>
            <a:pPr marL="1028700" lvl="1" indent="-571500" defTabSz="685800">
              <a:spcAft>
                <a:spcPts val="450"/>
              </a:spcAft>
              <a:buChar char="•"/>
              <a:defRPr/>
            </a:pPr>
            <a:r>
              <a:rPr lang="en-US" sz="2400" dirty="0">
                <a:solidFill>
                  <a:srgbClr val="2E6F79"/>
                </a:solidFill>
                <a:latin typeface="+mj-lt"/>
              </a:rPr>
              <a:t>Grading work / electrical</a:t>
            </a:r>
          </a:p>
          <a:p>
            <a:pPr marL="1028700" lvl="1" indent="-571500" defTabSz="685800">
              <a:spcAft>
                <a:spcPts val="450"/>
              </a:spcAft>
              <a:buChar char="•"/>
              <a:defRPr/>
            </a:pPr>
            <a:endParaRPr lang="en-US" sz="2400" dirty="0">
              <a:solidFill>
                <a:srgbClr val="2E6F79"/>
              </a:solidFill>
              <a:latin typeface="+mj-lt"/>
            </a:endParaRPr>
          </a:p>
          <a:p>
            <a:pPr marL="571500" indent="-571500" defTabSz="685800">
              <a:spcAft>
                <a:spcPts val="450"/>
              </a:spcAft>
              <a:buChar char="•"/>
              <a:defRPr/>
            </a:pPr>
            <a:r>
              <a:rPr lang="en-US" sz="2400" dirty="0">
                <a:solidFill>
                  <a:srgbClr val="2E6F79"/>
                </a:solidFill>
                <a:latin typeface="+mj-lt"/>
              </a:rPr>
              <a:t>Infrastructure</a:t>
            </a:r>
          </a:p>
          <a:p>
            <a:pPr marL="1028700" lvl="1" indent="-571500" defTabSz="685800">
              <a:spcAft>
                <a:spcPts val="450"/>
              </a:spcAft>
              <a:buChar char="•"/>
              <a:defRPr/>
            </a:pPr>
            <a:r>
              <a:rPr lang="en-US" sz="2400" dirty="0">
                <a:solidFill>
                  <a:srgbClr val="2E6F79"/>
                </a:solidFill>
                <a:latin typeface="+mj-lt"/>
              </a:rPr>
              <a:t>Compactors preferred</a:t>
            </a:r>
          </a:p>
          <a:p>
            <a:pPr marL="1028700" lvl="1" indent="-571500" defTabSz="685800">
              <a:spcAft>
                <a:spcPts val="450"/>
              </a:spcAft>
              <a:buChar char="•"/>
              <a:defRPr/>
            </a:pPr>
            <a:r>
              <a:rPr lang="en-US" sz="2400" dirty="0">
                <a:solidFill>
                  <a:srgbClr val="2E6F79"/>
                </a:solidFill>
                <a:latin typeface="+mj-lt"/>
              </a:rPr>
              <a:t>Roll-offs</a:t>
            </a:r>
          </a:p>
          <a:p>
            <a:pPr marL="1028700" lvl="1" indent="-571500" defTabSz="685800">
              <a:spcAft>
                <a:spcPts val="450"/>
              </a:spcAft>
              <a:buChar char="•"/>
              <a:defRPr/>
            </a:pPr>
            <a:r>
              <a:rPr lang="en-US" sz="2400" dirty="0">
                <a:solidFill>
                  <a:srgbClr val="2E6F79"/>
                </a:solidFill>
                <a:latin typeface="+mj-lt"/>
              </a:rPr>
              <a:t>Bunkers</a:t>
            </a:r>
          </a:p>
          <a:p>
            <a:pPr marL="571500" indent="-571500" defTabSz="685800">
              <a:spcAft>
                <a:spcPts val="450"/>
              </a:spcAft>
              <a:buChar char="•"/>
              <a:defRPr/>
            </a:pPr>
            <a:endParaRPr lang="en-US" sz="2400" dirty="0">
              <a:solidFill>
                <a:srgbClr val="2E6F79"/>
              </a:solidFill>
              <a:latin typeface="+mj-lt"/>
            </a:endParaRPr>
          </a:p>
          <a:p>
            <a:pPr marL="571500" indent="-571500" defTabSz="685800">
              <a:spcAft>
                <a:spcPts val="450"/>
              </a:spcAft>
              <a:buChar char="•"/>
              <a:defRPr/>
            </a:pPr>
            <a:r>
              <a:rPr lang="en-US" sz="2400" dirty="0">
                <a:solidFill>
                  <a:srgbClr val="2E6F79"/>
                </a:solidFill>
                <a:latin typeface="+mj-lt"/>
              </a:rPr>
              <a:t>Hub and Spoke</a:t>
            </a:r>
          </a:p>
          <a:p>
            <a:pPr marL="1028700" lvl="1" indent="-571500" defTabSz="685800">
              <a:spcAft>
                <a:spcPts val="450"/>
              </a:spcAft>
              <a:buChar char="•"/>
              <a:defRPr/>
            </a:pPr>
            <a:r>
              <a:rPr lang="en-US" sz="2400" dirty="0">
                <a:solidFill>
                  <a:srgbClr val="2E6F79"/>
                </a:solidFill>
                <a:latin typeface="+mj-lt"/>
              </a:rPr>
              <a:t>Soft shell Transfer Station</a:t>
            </a:r>
          </a:p>
          <a:p>
            <a:pPr marL="1028700" lvl="1" indent="-571500" defTabSz="685800">
              <a:spcAft>
                <a:spcPts val="450"/>
              </a:spcAft>
              <a:buChar char="•"/>
              <a:defRPr/>
            </a:pPr>
            <a:r>
              <a:rPr lang="en-US" sz="2400" dirty="0">
                <a:solidFill>
                  <a:srgbClr val="2E6F79"/>
                </a:solidFill>
                <a:latin typeface="+mj-lt"/>
              </a:rPr>
              <a:t>Hard shell Transfer Station</a:t>
            </a:r>
          </a:p>
          <a:p>
            <a:pPr marL="1028700" lvl="1" indent="-571500" defTabSz="685800">
              <a:spcAft>
                <a:spcPts val="450"/>
              </a:spcAft>
              <a:buChar char="•"/>
              <a:defRPr/>
            </a:pPr>
            <a:r>
              <a:rPr lang="en-US" sz="2400" dirty="0">
                <a:solidFill>
                  <a:srgbClr val="2E6F79"/>
                </a:solidFill>
                <a:latin typeface="+mj-lt"/>
              </a:rPr>
              <a:t>Transfer Station retrofit</a:t>
            </a:r>
          </a:p>
          <a:p>
            <a:pPr marL="571500" indent="-571500" defTabSz="685800">
              <a:spcAft>
                <a:spcPts val="450"/>
              </a:spcAft>
              <a:buChar char="•"/>
              <a:defRPr/>
            </a:pPr>
            <a:endParaRPr lang="en-US" sz="2400" dirty="0">
              <a:solidFill>
                <a:srgbClr val="2E6F79"/>
              </a:solidFill>
              <a:latin typeface="+mj-lt"/>
            </a:endParaRPr>
          </a:p>
          <a:p>
            <a:pPr marL="571500" indent="-571500" defTabSz="685800">
              <a:spcAft>
                <a:spcPts val="450"/>
              </a:spcAft>
              <a:buChar char="•"/>
              <a:defRPr/>
            </a:pPr>
            <a:r>
              <a:rPr lang="en-US" sz="2400" dirty="0">
                <a:solidFill>
                  <a:srgbClr val="2E6F79"/>
                </a:solidFill>
                <a:latin typeface="+mj-lt"/>
              </a:rPr>
              <a:t>Education</a:t>
            </a:r>
          </a:p>
          <a:p>
            <a:pPr marL="1028700" lvl="1" indent="-571500" defTabSz="685800">
              <a:spcAft>
                <a:spcPts val="450"/>
              </a:spcAft>
              <a:buChar char="•"/>
              <a:defRPr/>
            </a:pPr>
            <a:r>
              <a:rPr lang="en-US" sz="2400" dirty="0">
                <a:solidFill>
                  <a:srgbClr val="2E6F79"/>
                </a:solidFill>
                <a:latin typeface="+mj-lt"/>
              </a:rPr>
              <a:t>Signage</a:t>
            </a:r>
          </a:p>
          <a:p>
            <a:pPr marL="1028700" lvl="1" indent="-571500" defTabSz="685800">
              <a:spcAft>
                <a:spcPts val="450"/>
              </a:spcAft>
              <a:buChar char="•"/>
              <a:defRPr/>
            </a:pPr>
            <a:r>
              <a:rPr lang="en-US" sz="2400" dirty="0">
                <a:solidFill>
                  <a:srgbClr val="2E6F79"/>
                </a:solidFill>
                <a:latin typeface="+mj-lt"/>
              </a:rPr>
              <a:t>Mailers to promote recycling</a:t>
            </a:r>
            <a:endParaRPr lang="en-US" sz="3200" dirty="0">
              <a:solidFill>
                <a:srgbClr val="2E6F79"/>
              </a:solidFill>
              <a:latin typeface="+mj-lt"/>
            </a:endParaRPr>
          </a:p>
        </p:txBody>
      </p:sp>
    </p:spTree>
    <p:extLst>
      <p:ext uri="{BB962C8B-B14F-4D97-AF65-F5344CB8AC3E}">
        <p14:creationId xmlns:p14="http://schemas.microsoft.com/office/powerpoint/2010/main" val="1839347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584775"/>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Selling your drop-off project to the Partnership</a:t>
            </a:r>
          </a:p>
        </p:txBody>
      </p:sp>
      <p:sp>
        <p:nvSpPr>
          <p:cNvPr id="16" name="Rectangle 15">
            <a:extLst>
              <a:ext uri="{FF2B5EF4-FFF2-40B4-BE49-F238E27FC236}">
                <a16:creationId xmlns:a16="http://schemas.microsoft.com/office/drawing/2014/main" id="{950D1CEE-3485-415E-A1D1-E884D047DD09}"/>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itle 1">
            <a:extLst>
              <a:ext uri="{FF2B5EF4-FFF2-40B4-BE49-F238E27FC236}">
                <a16:creationId xmlns:a16="http://schemas.microsoft.com/office/drawing/2014/main" id="{F35F766F-0857-3049-A36F-84D77E420073}"/>
              </a:ext>
            </a:extLst>
          </p:cNvPr>
          <p:cNvSpPr txBox="1">
            <a:spLocks/>
          </p:cNvSpPr>
          <p:nvPr/>
        </p:nvSpPr>
        <p:spPr bwMode="auto">
          <a:xfrm>
            <a:off x="74440" y="1439021"/>
            <a:ext cx="11906763" cy="4585763"/>
          </a:xfrm>
          <a:prstGeom prst="rect">
            <a:avLst/>
          </a:prstGeom>
          <a:noFill/>
          <a:ln>
            <a:noFill/>
          </a:ln>
          <a:extLst>
            <a:ext uri="{FAA26D3D-D897-4be2-8F04-BA451C77F1D7}">
              <ma14:placeholderFlag xmlns:ma14="http://schemas.microsoft.com/office/mac/drawingml/2011/main" xmlns="" val="1"/>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defTabSz="685800">
              <a:spcAft>
                <a:spcPts val="450"/>
              </a:spcAft>
              <a:buChar char="•"/>
              <a:defRPr/>
            </a:pPr>
            <a:r>
              <a:rPr lang="en-US" sz="3200" dirty="0">
                <a:solidFill>
                  <a:srgbClr val="2E6F79"/>
                </a:solidFill>
                <a:latin typeface="+mj-lt"/>
              </a:rPr>
              <a:t>Same as curbside PLUS</a:t>
            </a:r>
          </a:p>
          <a:p>
            <a:pPr defTabSz="685800">
              <a:spcAft>
                <a:spcPts val="450"/>
              </a:spcAft>
              <a:defRPr/>
            </a:pPr>
            <a:endParaRPr lang="en-US" sz="3200" dirty="0">
              <a:solidFill>
                <a:srgbClr val="2E6F79"/>
              </a:solidFill>
              <a:latin typeface="+mj-lt"/>
            </a:endParaRPr>
          </a:p>
          <a:p>
            <a:pPr marL="571500" indent="-571500" defTabSz="685800">
              <a:spcAft>
                <a:spcPts val="450"/>
              </a:spcAft>
              <a:buChar char="•"/>
              <a:defRPr/>
            </a:pPr>
            <a:r>
              <a:rPr lang="en-US" sz="3200" dirty="0">
                <a:solidFill>
                  <a:srgbClr val="2E6F79"/>
                </a:solidFill>
                <a:latin typeface="+mj-lt"/>
              </a:rPr>
              <a:t>Pilot opportunities to spec future grants</a:t>
            </a:r>
          </a:p>
          <a:p>
            <a:pPr marL="571500" indent="-571500" defTabSz="685800">
              <a:spcAft>
                <a:spcPts val="450"/>
              </a:spcAft>
              <a:buChar char="•"/>
              <a:defRPr/>
            </a:pPr>
            <a:r>
              <a:rPr lang="en-US" sz="3200" dirty="0">
                <a:solidFill>
                  <a:srgbClr val="2E6F79"/>
                </a:solidFill>
                <a:latin typeface="+mj-lt"/>
              </a:rPr>
              <a:t>Data – before and after</a:t>
            </a:r>
          </a:p>
          <a:p>
            <a:pPr marL="571500" indent="-571500" defTabSz="685800">
              <a:spcAft>
                <a:spcPts val="450"/>
              </a:spcAft>
              <a:buChar char="•"/>
              <a:defRPr/>
            </a:pPr>
            <a:r>
              <a:rPr lang="en-US" sz="3200" dirty="0">
                <a:solidFill>
                  <a:srgbClr val="2E6F79"/>
                </a:solidFill>
                <a:latin typeface="+mj-lt"/>
              </a:rPr>
              <a:t>Capable partner</a:t>
            </a:r>
          </a:p>
          <a:p>
            <a:pPr marL="571500" indent="-571500" defTabSz="685800">
              <a:spcAft>
                <a:spcPts val="450"/>
              </a:spcAft>
              <a:buChar char="•"/>
              <a:defRPr/>
            </a:pPr>
            <a:endParaRPr lang="en-US" sz="3200" dirty="0">
              <a:solidFill>
                <a:srgbClr val="2E6F79"/>
              </a:solidFill>
              <a:latin typeface="+mj-lt"/>
            </a:endParaRPr>
          </a:p>
          <a:p>
            <a:pPr marL="571500" indent="-571500" defTabSz="685800">
              <a:spcAft>
                <a:spcPts val="450"/>
              </a:spcAft>
              <a:buChar char="•"/>
              <a:defRPr/>
            </a:pPr>
            <a:endParaRPr lang="en-US" sz="3200" dirty="0">
              <a:solidFill>
                <a:srgbClr val="2E6F79"/>
              </a:solidFill>
              <a:latin typeface="+mj-lt"/>
            </a:endParaRPr>
          </a:p>
        </p:txBody>
      </p:sp>
    </p:spTree>
    <p:extLst>
      <p:ext uri="{BB962C8B-B14F-4D97-AF65-F5344CB8AC3E}">
        <p14:creationId xmlns:p14="http://schemas.microsoft.com/office/powerpoint/2010/main" val="825155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646331"/>
          </a:xfrm>
          <a:prstGeom prst="rect">
            <a:avLst/>
          </a:prstGeom>
          <a:noFill/>
        </p:spPr>
        <p:txBody>
          <a:bodyPr wrap="square" rtlCol="0">
            <a:spAutoFit/>
          </a:bodyPr>
          <a:lstStyle/>
          <a:p>
            <a:pPr algn="ctr"/>
            <a:r>
              <a:rPr lang="en-US" sz="3600" b="1" dirty="0">
                <a:solidFill>
                  <a:srgbClr val="2E6F79"/>
                </a:solidFill>
              </a:rPr>
              <a:t>Lots more to think about – let’s take a breather</a:t>
            </a:r>
          </a:p>
        </p:txBody>
      </p:sp>
      <p:sp>
        <p:nvSpPr>
          <p:cNvPr id="16" name="Rectangle 15">
            <a:extLst>
              <a:ext uri="{FF2B5EF4-FFF2-40B4-BE49-F238E27FC236}">
                <a16:creationId xmlns:a16="http://schemas.microsoft.com/office/drawing/2014/main" id="{950D1CEE-3485-415E-A1D1-E884D047DD09}"/>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rodent wearing glasses&#10;&#10;Description automatically generated with medium confidence">
            <a:extLst>
              <a:ext uri="{FF2B5EF4-FFF2-40B4-BE49-F238E27FC236}">
                <a16:creationId xmlns:a16="http://schemas.microsoft.com/office/drawing/2014/main" id="{DBE1D8D9-E1B6-2CBA-4F99-CAA2FBA16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85" y="1213504"/>
            <a:ext cx="3591993" cy="5387989"/>
          </a:xfrm>
          <a:prstGeom prst="rect">
            <a:avLst/>
          </a:prstGeom>
        </p:spPr>
      </p:pic>
      <p:pic>
        <p:nvPicPr>
          <p:cNvPr id="9" name="Picture 8" descr="A cat wearing glasses&#10;&#10;Description automatically generated with medium confidence">
            <a:extLst>
              <a:ext uri="{FF2B5EF4-FFF2-40B4-BE49-F238E27FC236}">
                <a16:creationId xmlns:a16="http://schemas.microsoft.com/office/drawing/2014/main" id="{377336F7-6904-091B-D262-C03EEA5D8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6780" y="1062504"/>
            <a:ext cx="3519354" cy="3519354"/>
          </a:xfrm>
          <a:prstGeom prst="rect">
            <a:avLst/>
          </a:prstGeom>
        </p:spPr>
      </p:pic>
      <p:pic>
        <p:nvPicPr>
          <p:cNvPr id="11" name="Picture 10" descr="A dog wearing sunglasses&#10;&#10;Description automatically generated with medium confidence">
            <a:extLst>
              <a:ext uri="{FF2B5EF4-FFF2-40B4-BE49-F238E27FC236}">
                <a16:creationId xmlns:a16="http://schemas.microsoft.com/office/drawing/2014/main" id="{3E51EA3E-79FB-5108-706D-65982C2AF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8574" y="3782093"/>
            <a:ext cx="4514850" cy="2819400"/>
          </a:xfrm>
          <a:prstGeom prst="rect">
            <a:avLst/>
          </a:prstGeom>
        </p:spPr>
      </p:pic>
      <p:pic>
        <p:nvPicPr>
          <p:cNvPr id="13" name="Picture 12" descr="A picture containing mammal, indoor, looking, orange&#10;&#10;Description automatically generated">
            <a:extLst>
              <a:ext uri="{FF2B5EF4-FFF2-40B4-BE49-F238E27FC236}">
                <a16:creationId xmlns:a16="http://schemas.microsoft.com/office/drawing/2014/main" id="{C1AACE45-4BC7-B58F-F49F-5285BAB3D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4340" y="1062504"/>
            <a:ext cx="4514850" cy="3381375"/>
          </a:xfrm>
          <a:prstGeom prst="rect">
            <a:avLst/>
          </a:prstGeom>
        </p:spPr>
      </p:pic>
      <p:pic>
        <p:nvPicPr>
          <p:cNvPr id="28" name="Picture 27" descr="A baby wearing glasses&#10;&#10;Description automatically generated with medium confidence">
            <a:extLst>
              <a:ext uri="{FF2B5EF4-FFF2-40B4-BE49-F238E27FC236}">
                <a16:creationId xmlns:a16="http://schemas.microsoft.com/office/drawing/2014/main" id="{AFDCC33C-FA68-5D3F-104D-776316884F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5225" y="3913688"/>
            <a:ext cx="3074973" cy="2828456"/>
          </a:xfrm>
          <a:prstGeom prst="rect">
            <a:avLst/>
          </a:prstGeom>
        </p:spPr>
      </p:pic>
    </p:spTree>
    <p:extLst>
      <p:ext uri="{BB962C8B-B14F-4D97-AF65-F5344CB8AC3E}">
        <p14:creationId xmlns:p14="http://schemas.microsoft.com/office/powerpoint/2010/main" val="1279956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FDE68E1-98BB-C14B-AC7D-C6BBDCC85E57}"/>
              </a:ext>
            </a:extLst>
          </p:cNvPr>
          <p:cNvSpPr>
            <a:spLocks noGrp="1"/>
          </p:cNvSpPr>
          <p:nvPr>
            <p:ph type="ctrTitle"/>
          </p:nvPr>
        </p:nvSpPr>
        <p:spPr>
          <a:xfrm>
            <a:off x="946482" y="1871663"/>
            <a:ext cx="10635918" cy="1016684"/>
          </a:xfrm>
        </p:spPr>
        <p:txBody>
          <a:bodyPr>
            <a:normAutofit/>
          </a:bodyPr>
          <a:lstStyle/>
          <a:p>
            <a:r>
              <a:rPr lang="en-US" b="0" dirty="0">
                <a:latin typeface="Gotham Bold" panose="02000803030000020004"/>
              </a:rPr>
              <a:t>Processors – Coalition led but growing</a:t>
            </a:r>
          </a:p>
        </p:txBody>
      </p:sp>
      <p:sp>
        <p:nvSpPr>
          <p:cNvPr id="11" name="Subtitle 10">
            <a:extLst>
              <a:ext uri="{FF2B5EF4-FFF2-40B4-BE49-F238E27FC236}">
                <a16:creationId xmlns:a16="http://schemas.microsoft.com/office/drawing/2014/main" id="{0B8242FB-AEB8-D946-BCC7-7A173587ADB3}"/>
              </a:ext>
            </a:extLst>
          </p:cNvPr>
          <p:cNvSpPr>
            <a:spLocks noGrp="1"/>
          </p:cNvSpPr>
          <p:nvPr>
            <p:ph type="subTitle" idx="1"/>
          </p:nvPr>
        </p:nvSpPr>
        <p:spPr/>
        <p:txBody>
          <a:bodyPr/>
          <a:lstStyle/>
          <a:p>
            <a:r>
              <a:rPr lang="en-US" dirty="0"/>
              <a:t> </a:t>
            </a:r>
          </a:p>
        </p:txBody>
      </p:sp>
      <p:sp>
        <p:nvSpPr>
          <p:cNvPr id="2" name="Rectangle 1">
            <a:extLst>
              <a:ext uri="{FF2B5EF4-FFF2-40B4-BE49-F238E27FC236}">
                <a16:creationId xmlns:a16="http://schemas.microsoft.com/office/drawing/2014/main" id="{203C7226-14BA-4EE1-8D32-D75124437B91}"/>
              </a:ext>
            </a:extLst>
          </p:cNvPr>
          <p:cNvSpPr/>
          <p:nvPr/>
        </p:nvSpPr>
        <p:spPr>
          <a:xfrm>
            <a:off x="946482" y="2764631"/>
            <a:ext cx="3948546" cy="623455"/>
          </a:xfrm>
          <a:prstGeom prst="rect">
            <a:avLst/>
          </a:prstGeom>
          <a:solidFill>
            <a:srgbClr val="2F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HTF Book"/>
              <a:ea typeface="+mn-ea"/>
              <a:cs typeface="+mn-cs"/>
            </a:endParaRPr>
          </a:p>
        </p:txBody>
      </p:sp>
      <p:sp>
        <p:nvSpPr>
          <p:cNvPr id="5" name="Subtitle 10">
            <a:extLst>
              <a:ext uri="{FF2B5EF4-FFF2-40B4-BE49-F238E27FC236}">
                <a16:creationId xmlns:a16="http://schemas.microsoft.com/office/drawing/2014/main" id="{46AF828A-0DBF-4EC5-82A5-B819D850C8FB}"/>
              </a:ext>
            </a:extLst>
          </p:cNvPr>
          <p:cNvSpPr txBox="1">
            <a:spLocks/>
          </p:cNvSpPr>
          <p:nvPr/>
        </p:nvSpPr>
        <p:spPr>
          <a:xfrm>
            <a:off x="1001902" y="2888347"/>
            <a:ext cx="10635916" cy="10166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Gotham Bold" panose="0200080303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FFFFFF"/>
                </a:solidFill>
              </a:rPr>
              <a:t> </a:t>
            </a:r>
            <a:endPar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endParaRPr>
          </a:p>
        </p:txBody>
      </p:sp>
    </p:spTree>
    <p:extLst>
      <p:ext uri="{BB962C8B-B14F-4D97-AF65-F5344CB8AC3E}">
        <p14:creationId xmlns:p14="http://schemas.microsoft.com/office/powerpoint/2010/main" val="314661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7C52A1-33D5-C84A-92A3-9957D9C9F3F3}"/>
              </a:ext>
            </a:extLst>
          </p:cNvPr>
          <p:cNvSpPr>
            <a:spLocks noGrp="1"/>
          </p:cNvSpPr>
          <p:nvPr>
            <p:ph type="title"/>
          </p:nvPr>
        </p:nvSpPr>
        <p:spPr>
          <a:xfrm>
            <a:off x="594360" y="457200"/>
            <a:ext cx="10844755" cy="535531"/>
          </a:xfrm>
          <a:prstGeom prst="rect">
            <a:avLst/>
          </a:prstGeom>
        </p:spPr>
        <p:txBody>
          <a:bodyPr>
            <a:spAutoFit/>
          </a:bodyPr>
          <a:lstStyle/>
          <a:p>
            <a:r>
              <a:rPr lang="en-US" dirty="0"/>
              <a:t>Agenda</a:t>
            </a:r>
          </a:p>
        </p:txBody>
      </p:sp>
      <p:grpSp>
        <p:nvGrpSpPr>
          <p:cNvPr id="9" name="Graphic 2">
            <a:extLst>
              <a:ext uri="{FF2B5EF4-FFF2-40B4-BE49-F238E27FC236}">
                <a16:creationId xmlns:a16="http://schemas.microsoft.com/office/drawing/2014/main" id="{E4E0142B-656F-2A49-9A6A-9B10DA847FD3}"/>
              </a:ext>
            </a:extLst>
          </p:cNvPr>
          <p:cNvGrpSpPr/>
          <p:nvPr/>
        </p:nvGrpSpPr>
        <p:grpSpPr>
          <a:xfrm>
            <a:off x="857591" y="2084989"/>
            <a:ext cx="358902" cy="299085"/>
            <a:chOff x="490527" y="1822323"/>
            <a:chExt cx="423367" cy="352806"/>
          </a:xfrm>
        </p:grpSpPr>
        <p:sp>
          <p:nvSpPr>
            <p:cNvPr id="10" name="Freeform 9">
              <a:extLst>
                <a:ext uri="{FF2B5EF4-FFF2-40B4-BE49-F238E27FC236}">
                  <a16:creationId xmlns:a16="http://schemas.microsoft.com/office/drawing/2014/main" id="{33CA8D42-D2F3-4D44-A290-62F7B8F302A2}"/>
                </a:ext>
              </a:extLst>
            </p:cNvPr>
            <p:cNvSpPr/>
            <p:nvPr/>
          </p:nvSpPr>
          <p:spPr>
            <a:xfrm>
              <a:off x="561088" y="1822323"/>
              <a:ext cx="352806" cy="264604"/>
            </a:xfrm>
            <a:custGeom>
              <a:avLst/>
              <a:gdLst>
                <a:gd name="connsiteX0" fmla="*/ 313997 w 352806"/>
                <a:gd name="connsiteY0" fmla="*/ 0 h 264604"/>
                <a:gd name="connsiteX1" fmla="*/ 118190 w 352806"/>
                <a:gd name="connsiteY1" fmla="*/ 188751 h 264604"/>
                <a:gd name="connsiteX2" fmla="*/ 38809 w 352806"/>
                <a:gd name="connsiteY2" fmla="*/ 112898 h 264604"/>
                <a:gd name="connsiteX3" fmla="*/ 0 w 352806"/>
                <a:gd name="connsiteY3" fmla="*/ 151707 h 264604"/>
                <a:gd name="connsiteX4" fmla="*/ 118190 w 352806"/>
                <a:gd name="connsiteY4" fmla="*/ 264605 h 264604"/>
                <a:gd name="connsiteX5" fmla="*/ 128774 w 352806"/>
                <a:gd name="connsiteY5" fmla="*/ 254020 h 264604"/>
                <a:gd name="connsiteX6" fmla="*/ 352806 w 352806"/>
                <a:gd name="connsiteY6" fmla="*/ 37045 h 26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06" h="264604">
                  <a:moveTo>
                    <a:pt x="313997" y="0"/>
                  </a:moveTo>
                  <a:lnTo>
                    <a:pt x="118190" y="188751"/>
                  </a:lnTo>
                  <a:lnTo>
                    <a:pt x="38809" y="112898"/>
                  </a:lnTo>
                  <a:lnTo>
                    <a:pt x="0" y="151707"/>
                  </a:lnTo>
                  <a:lnTo>
                    <a:pt x="118190" y="264605"/>
                  </a:lnTo>
                  <a:lnTo>
                    <a:pt x="128774" y="254020"/>
                  </a:lnTo>
                  <a:lnTo>
                    <a:pt x="352806" y="37045"/>
                  </a:lnTo>
                  <a:close/>
                </a:path>
              </a:pathLst>
            </a:custGeom>
            <a:solidFill>
              <a:schemeClr val="accent2"/>
            </a:solidFill>
            <a:ln w="1762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CF0E6C-F68B-5846-9332-509DBC01F305}"/>
                </a:ext>
              </a:extLst>
            </p:cNvPr>
            <p:cNvSpPr/>
            <p:nvPr/>
          </p:nvSpPr>
          <p:spPr>
            <a:xfrm>
              <a:off x="490527" y="1857603"/>
              <a:ext cx="317525" cy="317525"/>
            </a:xfrm>
            <a:custGeom>
              <a:avLst/>
              <a:gdLst>
                <a:gd name="connsiteX0" fmla="*/ 282245 w 317525"/>
                <a:gd name="connsiteY0" fmla="*/ 229324 h 317525"/>
                <a:gd name="connsiteX1" fmla="*/ 282245 w 317525"/>
                <a:gd name="connsiteY1" fmla="*/ 282245 h 317525"/>
                <a:gd name="connsiteX2" fmla="*/ 35281 w 317525"/>
                <a:gd name="connsiteY2" fmla="*/ 282245 h 317525"/>
                <a:gd name="connsiteX3" fmla="*/ 35281 w 317525"/>
                <a:gd name="connsiteY3" fmla="*/ 35281 h 317525"/>
                <a:gd name="connsiteX4" fmla="*/ 158763 w 317525"/>
                <a:gd name="connsiteY4" fmla="*/ 35281 h 317525"/>
                <a:gd name="connsiteX5" fmla="*/ 158763 w 317525"/>
                <a:gd name="connsiteY5" fmla="*/ 0 h 317525"/>
                <a:gd name="connsiteX6" fmla="*/ 0 w 317525"/>
                <a:gd name="connsiteY6" fmla="*/ 0 h 317525"/>
                <a:gd name="connsiteX7" fmla="*/ 0 w 317525"/>
                <a:gd name="connsiteY7" fmla="*/ 317525 h 317525"/>
                <a:gd name="connsiteX8" fmla="*/ 317525 w 317525"/>
                <a:gd name="connsiteY8" fmla="*/ 317525 h 317525"/>
                <a:gd name="connsiteX9" fmla="*/ 317525 w 317525"/>
                <a:gd name="connsiteY9" fmla="*/ 229324 h 317525"/>
                <a:gd name="connsiteX10" fmla="*/ 282245 w 317525"/>
                <a:gd name="connsiteY10" fmla="*/ 229324 h 3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25" h="317525">
                  <a:moveTo>
                    <a:pt x="282245" y="229324"/>
                  </a:moveTo>
                  <a:lnTo>
                    <a:pt x="282245" y="282245"/>
                  </a:lnTo>
                  <a:lnTo>
                    <a:pt x="35281" y="282245"/>
                  </a:lnTo>
                  <a:lnTo>
                    <a:pt x="35281" y="35281"/>
                  </a:lnTo>
                  <a:lnTo>
                    <a:pt x="158763" y="35281"/>
                  </a:lnTo>
                  <a:lnTo>
                    <a:pt x="158763" y="0"/>
                  </a:lnTo>
                  <a:lnTo>
                    <a:pt x="0" y="0"/>
                  </a:lnTo>
                  <a:lnTo>
                    <a:pt x="0" y="317525"/>
                  </a:lnTo>
                  <a:lnTo>
                    <a:pt x="317525" y="317525"/>
                  </a:lnTo>
                  <a:lnTo>
                    <a:pt x="317525" y="229324"/>
                  </a:lnTo>
                  <a:cubicBezTo>
                    <a:pt x="299885" y="231088"/>
                    <a:pt x="282245" y="229324"/>
                    <a:pt x="282245" y="229324"/>
                  </a:cubicBezTo>
                  <a:close/>
                </a:path>
              </a:pathLst>
            </a:custGeom>
            <a:solidFill>
              <a:srgbClr val="34495E"/>
            </a:solidFill>
            <a:ln w="17621" cap="flat">
              <a:noFill/>
              <a:prstDash val="solid"/>
              <a:miter/>
            </a:ln>
          </p:spPr>
          <p:txBody>
            <a:bodyPr rtlCol="0" anchor="ctr"/>
            <a:lstStyle/>
            <a:p>
              <a:endParaRPr lang="en-US"/>
            </a:p>
          </p:txBody>
        </p:sp>
      </p:grpSp>
      <p:grpSp>
        <p:nvGrpSpPr>
          <p:cNvPr id="15" name="Graphic 2">
            <a:extLst>
              <a:ext uri="{FF2B5EF4-FFF2-40B4-BE49-F238E27FC236}">
                <a16:creationId xmlns:a16="http://schemas.microsoft.com/office/drawing/2014/main" id="{4554631E-F1B9-5D49-ADEB-5DD37D887FEF}"/>
              </a:ext>
            </a:extLst>
          </p:cNvPr>
          <p:cNvGrpSpPr/>
          <p:nvPr/>
        </p:nvGrpSpPr>
        <p:grpSpPr>
          <a:xfrm>
            <a:off x="857591" y="3007547"/>
            <a:ext cx="358902" cy="299085"/>
            <a:chOff x="490527" y="1822323"/>
            <a:chExt cx="423367" cy="352806"/>
          </a:xfrm>
        </p:grpSpPr>
        <p:sp>
          <p:nvSpPr>
            <p:cNvPr id="16" name="Freeform 15">
              <a:extLst>
                <a:ext uri="{FF2B5EF4-FFF2-40B4-BE49-F238E27FC236}">
                  <a16:creationId xmlns:a16="http://schemas.microsoft.com/office/drawing/2014/main" id="{423C0C02-3E75-3D4F-86C5-AA34F2840765}"/>
                </a:ext>
              </a:extLst>
            </p:cNvPr>
            <p:cNvSpPr/>
            <p:nvPr/>
          </p:nvSpPr>
          <p:spPr>
            <a:xfrm>
              <a:off x="561088" y="1822323"/>
              <a:ext cx="352806" cy="264604"/>
            </a:xfrm>
            <a:custGeom>
              <a:avLst/>
              <a:gdLst>
                <a:gd name="connsiteX0" fmla="*/ 313997 w 352806"/>
                <a:gd name="connsiteY0" fmla="*/ 0 h 264604"/>
                <a:gd name="connsiteX1" fmla="*/ 118190 w 352806"/>
                <a:gd name="connsiteY1" fmla="*/ 188751 h 264604"/>
                <a:gd name="connsiteX2" fmla="*/ 38809 w 352806"/>
                <a:gd name="connsiteY2" fmla="*/ 112898 h 264604"/>
                <a:gd name="connsiteX3" fmla="*/ 0 w 352806"/>
                <a:gd name="connsiteY3" fmla="*/ 151707 h 264604"/>
                <a:gd name="connsiteX4" fmla="*/ 118190 w 352806"/>
                <a:gd name="connsiteY4" fmla="*/ 264605 h 264604"/>
                <a:gd name="connsiteX5" fmla="*/ 128774 w 352806"/>
                <a:gd name="connsiteY5" fmla="*/ 254020 h 264604"/>
                <a:gd name="connsiteX6" fmla="*/ 352806 w 352806"/>
                <a:gd name="connsiteY6" fmla="*/ 37045 h 26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06" h="264604">
                  <a:moveTo>
                    <a:pt x="313997" y="0"/>
                  </a:moveTo>
                  <a:lnTo>
                    <a:pt x="118190" y="188751"/>
                  </a:lnTo>
                  <a:lnTo>
                    <a:pt x="38809" y="112898"/>
                  </a:lnTo>
                  <a:lnTo>
                    <a:pt x="0" y="151707"/>
                  </a:lnTo>
                  <a:lnTo>
                    <a:pt x="118190" y="264605"/>
                  </a:lnTo>
                  <a:lnTo>
                    <a:pt x="128774" y="254020"/>
                  </a:lnTo>
                  <a:lnTo>
                    <a:pt x="352806" y="37045"/>
                  </a:lnTo>
                  <a:close/>
                </a:path>
              </a:pathLst>
            </a:custGeom>
            <a:solidFill>
              <a:schemeClr val="accent2"/>
            </a:solidFill>
            <a:ln w="1762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15250FB-CF72-A644-91BD-6CEE6E9FA0D9}"/>
                </a:ext>
              </a:extLst>
            </p:cNvPr>
            <p:cNvSpPr/>
            <p:nvPr/>
          </p:nvSpPr>
          <p:spPr>
            <a:xfrm>
              <a:off x="490527" y="1857603"/>
              <a:ext cx="317525" cy="317525"/>
            </a:xfrm>
            <a:custGeom>
              <a:avLst/>
              <a:gdLst>
                <a:gd name="connsiteX0" fmla="*/ 282245 w 317525"/>
                <a:gd name="connsiteY0" fmla="*/ 229324 h 317525"/>
                <a:gd name="connsiteX1" fmla="*/ 282245 w 317525"/>
                <a:gd name="connsiteY1" fmla="*/ 282245 h 317525"/>
                <a:gd name="connsiteX2" fmla="*/ 35281 w 317525"/>
                <a:gd name="connsiteY2" fmla="*/ 282245 h 317525"/>
                <a:gd name="connsiteX3" fmla="*/ 35281 w 317525"/>
                <a:gd name="connsiteY3" fmla="*/ 35281 h 317525"/>
                <a:gd name="connsiteX4" fmla="*/ 158763 w 317525"/>
                <a:gd name="connsiteY4" fmla="*/ 35281 h 317525"/>
                <a:gd name="connsiteX5" fmla="*/ 158763 w 317525"/>
                <a:gd name="connsiteY5" fmla="*/ 0 h 317525"/>
                <a:gd name="connsiteX6" fmla="*/ 0 w 317525"/>
                <a:gd name="connsiteY6" fmla="*/ 0 h 317525"/>
                <a:gd name="connsiteX7" fmla="*/ 0 w 317525"/>
                <a:gd name="connsiteY7" fmla="*/ 317525 h 317525"/>
                <a:gd name="connsiteX8" fmla="*/ 317525 w 317525"/>
                <a:gd name="connsiteY8" fmla="*/ 317525 h 317525"/>
                <a:gd name="connsiteX9" fmla="*/ 317525 w 317525"/>
                <a:gd name="connsiteY9" fmla="*/ 229324 h 317525"/>
                <a:gd name="connsiteX10" fmla="*/ 282245 w 317525"/>
                <a:gd name="connsiteY10" fmla="*/ 229324 h 3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25" h="317525">
                  <a:moveTo>
                    <a:pt x="282245" y="229324"/>
                  </a:moveTo>
                  <a:lnTo>
                    <a:pt x="282245" y="282245"/>
                  </a:lnTo>
                  <a:lnTo>
                    <a:pt x="35281" y="282245"/>
                  </a:lnTo>
                  <a:lnTo>
                    <a:pt x="35281" y="35281"/>
                  </a:lnTo>
                  <a:lnTo>
                    <a:pt x="158763" y="35281"/>
                  </a:lnTo>
                  <a:lnTo>
                    <a:pt x="158763" y="0"/>
                  </a:lnTo>
                  <a:lnTo>
                    <a:pt x="0" y="0"/>
                  </a:lnTo>
                  <a:lnTo>
                    <a:pt x="0" y="317525"/>
                  </a:lnTo>
                  <a:lnTo>
                    <a:pt x="317525" y="317525"/>
                  </a:lnTo>
                  <a:lnTo>
                    <a:pt x="317525" y="229324"/>
                  </a:lnTo>
                  <a:cubicBezTo>
                    <a:pt x="299885" y="231088"/>
                    <a:pt x="282245" y="229324"/>
                    <a:pt x="282245" y="229324"/>
                  </a:cubicBezTo>
                  <a:close/>
                </a:path>
              </a:pathLst>
            </a:custGeom>
            <a:solidFill>
              <a:srgbClr val="34495E"/>
            </a:solidFill>
            <a:ln w="17621" cap="flat">
              <a:noFill/>
              <a:prstDash val="solid"/>
              <a:miter/>
            </a:ln>
          </p:spPr>
          <p:txBody>
            <a:bodyPr rtlCol="0" anchor="ctr"/>
            <a:lstStyle/>
            <a:p>
              <a:endParaRPr lang="en-US"/>
            </a:p>
          </p:txBody>
        </p:sp>
      </p:grpSp>
      <p:grpSp>
        <p:nvGrpSpPr>
          <p:cNvPr id="18" name="Graphic 2">
            <a:extLst>
              <a:ext uri="{FF2B5EF4-FFF2-40B4-BE49-F238E27FC236}">
                <a16:creationId xmlns:a16="http://schemas.microsoft.com/office/drawing/2014/main" id="{B34FC8BA-9749-D24D-BDAC-7FD67A49F5D9}"/>
              </a:ext>
            </a:extLst>
          </p:cNvPr>
          <p:cNvGrpSpPr/>
          <p:nvPr/>
        </p:nvGrpSpPr>
        <p:grpSpPr>
          <a:xfrm>
            <a:off x="857591" y="3858447"/>
            <a:ext cx="358902" cy="299085"/>
            <a:chOff x="490527" y="1822323"/>
            <a:chExt cx="423367" cy="352806"/>
          </a:xfrm>
        </p:grpSpPr>
        <p:sp>
          <p:nvSpPr>
            <p:cNvPr id="19" name="Freeform 18">
              <a:extLst>
                <a:ext uri="{FF2B5EF4-FFF2-40B4-BE49-F238E27FC236}">
                  <a16:creationId xmlns:a16="http://schemas.microsoft.com/office/drawing/2014/main" id="{0FDA3977-EC1C-524B-87F1-DB23E43F4EDD}"/>
                </a:ext>
              </a:extLst>
            </p:cNvPr>
            <p:cNvSpPr/>
            <p:nvPr/>
          </p:nvSpPr>
          <p:spPr>
            <a:xfrm>
              <a:off x="561088" y="1822323"/>
              <a:ext cx="352806" cy="264604"/>
            </a:xfrm>
            <a:custGeom>
              <a:avLst/>
              <a:gdLst>
                <a:gd name="connsiteX0" fmla="*/ 313997 w 352806"/>
                <a:gd name="connsiteY0" fmla="*/ 0 h 264604"/>
                <a:gd name="connsiteX1" fmla="*/ 118190 w 352806"/>
                <a:gd name="connsiteY1" fmla="*/ 188751 h 264604"/>
                <a:gd name="connsiteX2" fmla="*/ 38809 w 352806"/>
                <a:gd name="connsiteY2" fmla="*/ 112898 h 264604"/>
                <a:gd name="connsiteX3" fmla="*/ 0 w 352806"/>
                <a:gd name="connsiteY3" fmla="*/ 151707 h 264604"/>
                <a:gd name="connsiteX4" fmla="*/ 118190 w 352806"/>
                <a:gd name="connsiteY4" fmla="*/ 264605 h 264604"/>
                <a:gd name="connsiteX5" fmla="*/ 128774 w 352806"/>
                <a:gd name="connsiteY5" fmla="*/ 254020 h 264604"/>
                <a:gd name="connsiteX6" fmla="*/ 352806 w 352806"/>
                <a:gd name="connsiteY6" fmla="*/ 37045 h 26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06" h="264604">
                  <a:moveTo>
                    <a:pt x="313997" y="0"/>
                  </a:moveTo>
                  <a:lnTo>
                    <a:pt x="118190" y="188751"/>
                  </a:lnTo>
                  <a:lnTo>
                    <a:pt x="38809" y="112898"/>
                  </a:lnTo>
                  <a:lnTo>
                    <a:pt x="0" y="151707"/>
                  </a:lnTo>
                  <a:lnTo>
                    <a:pt x="118190" y="264605"/>
                  </a:lnTo>
                  <a:lnTo>
                    <a:pt x="128774" y="254020"/>
                  </a:lnTo>
                  <a:lnTo>
                    <a:pt x="352806" y="37045"/>
                  </a:lnTo>
                  <a:close/>
                </a:path>
              </a:pathLst>
            </a:custGeom>
            <a:solidFill>
              <a:schemeClr val="accent2"/>
            </a:solidFill>
            <a:ln w="1762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8E9BFF7-E881-FF47-8EC2-66C19350B350}"/>
                </a:ext>
              </a:extLst>
            </p:cNvPr>
            <p:cNvSpPr/>
            <p:nvPr/>
          </p:nvSpPr>
          <p:spPr>
            <a:xfrm>
              <a:off x="490527" y="1857603"/>
              <a:ext cx="317525" cy="317525"/>
            </a:xfrm>
            <a:custGeom>
              <a:avLst/>
              <a:gdLst>
                <a:gd name="connsiteX0" fmla="*/ 282245 w 317525"/>
                <a:gd name="connsiteY0" fmla="*/ 229324 h 317525"/>
                <a:gd name="connsiteX1" fmla="*/ 282245 w 317525"/>
                <a:gd name="connsiteY1" fmla="*/ 282245 h 317525"/>
                <a:gd name="connsiteX2" fmla="*/ 35281 w 317525"/>
                <a:gd name="connsiteY2" fmla="*/ 282245 h 317525"/>
                <a:gd name="connsiteX3" fmla="*/ 35281 w 317525"/>
                <a:gd name="connsiteY3" fmla="*/ 35281 h 317525"/>
                <a:gd name="connsiteX4" fmla="*/ 158763 w 317525"/>
                <a:gd name="connsiteY4" fmla="*/ 35281 h 317525"/>
                <a:gd name="connsiteX5" fmla="*/ 158763 w 317525"/>
                <a:gd name="connsiteY5" fmla="*/ 0 h 317525"/>
                <a:gd name="connsiteX6" fmla="*/ 0 w 317525"/>
                <a:gd name="connsiteY6" fmla="*/ 0 h 317525"/>
                <a:gd name="connsiteX7" fmla="*/ 0 w 317525"/>
                <a:gd name="connsiteY7" fmla="*/ 317525 h 317525"/>
                <a:gd name="connsiteX8" fmla="*/ 317525 w 317525"/>
                <a:gd name="connsiteY8" fmla="*/ 317525 h 317525"/>
                <a:gd name="connsiteX9" fmla="*/ 317525 w 317525"/>
                <a:gd name="connsiteY9" fmla="*/ 229324 h 317525"/>
                <a:gd name="connsiteX10" fmla="*/ 282245 w 317525"/>
                <a:gd name="connsiteY10" fmla="*/ 229324 h 3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25" h="317525">
                  <a:moveTo>
                    <a:pt x="282245" y="229324"/>
                  </a:moveTo>
                  <a:lnTo>
                    <a:pt x="282245" y="282245"/>
                  </a:lnTo>
                  <a:lnTo>
                    <a:pt x="35281" y="282245"/>
                  </a:lnTo>
                  <a:lnTo>
                    <a:pt x="35281" y="35281"/>
                  </a:lnTo>
                  <a:lnTo>
                    <a:pt x="158763" y="35281"/>
                  </a:lnTo>
                  <a:lnTo>
                    <a:pt x="158763" y="0"/>
                  </a:lnTo>
                  <a:lnTo>
                    <a:pt x="0" y="0"/>
                  </a:lnTo>
                  <a:lnTo>
                    <a:pt x="0" y="317525"/>
                  </a:lnTo>
                  <a:lnTo>
                    <a:pt x="317525" y="317525"/>
                  </a:lnTo>
                  <a:lnTo>
                    <a:pt x="317525" y="229324"/>
                  </a:lnTo>
                  <a:cubicBezTo>
                    <a:pt x="299885" y="231088"/>
                    <a:pt x="282245" y="229324"/>
                    <a:pt x="282245" y="229324"/>
                  </a:cubicBezTo>
                  <a:close/>
                </a:path>
              </a:pathLst>
            </a:custGeom>
            <a:solidFill>
              <a:srgbClr val="34495E"/>
            </a:solidFill>
            <a:ln w="17621" cap="flat">
              <a:noFill/>
              <a:prstDash val="solid"/>
              <a:miter/>
            </a:ln>
          </p:spPr>
          <p:txBody>
            <a:bodyPr rtlCol="0" anchor="ctr"/>
            <a:lstStyle/>
            <a:p>
              <a:endParaRPr lang="en-US"/>
            </a:p>
          </p:txBody>
        </p:sp>
      </p:grpSp>
      <p:grpSp>
        <p:nvGrpSpPr>
          <p:cNvPr id="21" name="Graphic 2">
            <a:extLst>
              <a:ext uri="{FF2B5EF4-FFF2-40B4-BE49-F238E27FC236}">
                <a16:creationId xmlns:a16="http://schemas.microsoft.com/office/drawing/2014/main" id="{C9751B75-D984-FB45-96CD-AE7507AFBF8C}"/>
              </a:ext>
            </a:extLst>
          </p:cNvPr>
          <p:cNvGrpSpPr/>
          <p:nvPr/>
        </p:nvGrpSpPr>
        <p:grpSpPr>
          <a:xfrm>
            <a:off x="6261864" y="2093147"/>
            <a:ext cx="358902" cy="299085"/>
            <a:chOff x="490527" y="1822323"/>
            <a:chExt cx="423367" cy="352806"/>
          </a:xfrm>
        </p:grpSpPr>
        <p:sp>
          <p:nvSpPr>
            <p:cNvPr id="22" name="Freeform 21">
              <a:extLst>
                <a:ext uri="{FF2B5EF4-FFF2-40B4-BE49-F238E27FC236}">
                  <a16:creationId xmlns:a16="http://schemas.microsoft.com/office/drawing/2014/main" id="{911BF430-CEC3-344A-ABBF-99DDC5948FD2}"/>
                </a:ext>
              </a:extLst>
            </p:cNvPr>
            <p:cNvSpPr/>
            <p:nvPr/>
          </p:nvSpPr>
          <p:spPr>
            <a:xfrm>
              <a:off x="561088" y="1822323"/>
              <a:ext cx="352806" cy="264604"/>
            </a:xfrm>
            <a:custGeom>
              <a:avLst/>
              <a:gdLst>
                <a:gd name="connsiteX0" fmla="*/ 313997 w 352806"/>
                <a:gd name="connsiteY0" fmla="*/ 0 h 264604"/>
                <a:gd name="connsiteX1" fmla="*/ 118190 w 352806"/>
                <a:gd name="connsiteY1" fmla="*/ 188751 h 264604"/>
                <a:gd name="connsiteX2" fmla="*/ 38809 w 352806"/>
                <a:gd name="connsiteY2" fmla="*/ 112898 h 264604"/>
                <a:gd name="connsiteX3" fmla="*/ 0 w 352806"/>
                <a:gd name="connsiteY3" fmla="*/ 151707 h 264604"/>
                <a:gd name="connsiteX4" fmla="*/ 118190 w 352806"/>
                <a:gd name="connsiteY4" fmla="*/ 264605 h 264604"/>
                <a:gd name="connsiteX5" fmla="*/ 128774 w 352806"/>
                <a:gd name="connsiteY5" fmla="*/ 254020 h 264604"/>
                <a:gd name="connsiteX6" fmla="*/ 352806 w 352806"/>
                <a:gd name="connsiteY6" fmla="*/ 37045 h 26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06" h="264604">
                  <a:moveTo>
                    <a:pt x="313997" y="0"/>
                  </a:moveTo>
                  <a:lnTo>
                    <a:pt x="118190" y="188751"/>
                  </a:lnTo>
                  <a:lnTo>
                    <a:pt x="38809" y="112898"/>
                  </a:lnTo>
                  <a:lnTo>
                    <a:pt x="0" y="151707"/>
                  </a:lnTo>
                  <a:lnTo>
                    <a:pt x="118190" y="264605"/>
                  </a:lnTo>
                  <a:lnTo>
                    <a:pt x="128774" y="254020"/>
                  </a:lnTo>
                  <a:lnTo>
                    <a:pt x="352806" y="37045"/>
                  </a:lnTo>
                  <a:close/>
                </a:path>
              </a:pathLst>
            </a:custGeom>
            <a:solidFill>
              <a:schemeClr val="accent2"/>
            </a:solidFill>
            <a:ln w="1762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5EB123B-448F-9049-85B3-70417C3003BF}"/>
                </a:ext>
              </a:extLst>
            </p:cNvPr>
            <p:cNvSpPr/>
            <p:nvPr/>
          </p:nvSpPr>
          <p:spPr>
            <a:xfrm>
              <a:off x="490527" y="1857603"/>
              <a:ext cx="317525" cy="317525"/>
            </a:xfrm>
            <a:custGeom>
              <a:avLst/>
              <a:gdLst>
                <a:gd name="connsiteX0" fmla="*/ 282245 w 317525"/>
                <a:gd name="connsiteY0" fmla="*/ 229324 h 317525"/>
                <a:gd name="connsiteX1" fmla="*/ 282245 w 317525"/>
                <a:gd name="connsiteY1" fmla="*/ 282245 h 317525"/>
                <a:gd name="connsiteX2" fmla="*/ 35281 w 317525"/>
                <a:gd name="connsiteY2" fmla="*/ 282245 h 317525"/>
                <a:gd name="connsiteX3" fmla="*/ 35281 w 317525"/>
                <a:gd name="connsiteY3" fmla="*/ 35281 h 317525"/>
                <a:gd name="connsiteX4" fmla="*/ 158763 w 317525"/>
                <a:gd name="connsiteY4" fmla="*/ 35281 h 317525"/>
                <a:gd name="connsiteX5" fmla="*/ 158763 w 317525"/>
                <a:gd name="connsiteY5" fmla="*/ 0 h 317525"/>
                <a:gd name="connsiteX6" fmla="*/ 0 w 317525"/>
                <a:gd name="connsiteY6" fmla="*/ 0 h 317525"/>
                <a:gd name="connsiteX7" fmla="*/ 0 w 317525"/>
                <a:gd name="connsiteY7" fmla="*/ 317525 h 317525"/>
                <a:gd name="connsiteX8" fmla="*/ 317525 w 317525"/>
                <a:gd name="connsiteY8" fmla="*/ 317525 h 317525"/>
                <a:gd name="connsiteX9" fmla="*/ 317525 w 317525"/>
                <a:gd name="connsiteY9" fmla="*/ 229324 h 317525"/>
                <a:gd name="connsiteX10" fmla="*/ 282245 w 317525"/>
                <a:gd name="connsiteY10" fmla="*/ 229324 h 3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25" h="317525">
                  <a:moveTo>
                    <a:pt x="282245" y="229324"/>
                  </a:moveTo>
                  <a:lnTo>
                    <a:pt x="282245" y="282245"/>
                  </a:lnTo>
                  <a:lnTo>
                    <a:pt x="35281" y="282245"/>
                  </a:lnTo>
                  <a:lnTo>
                    <a:pt x="35281" y="35281"/>
                  </a:lnTo>
                  <a:lnTo>
                    <a:pt x="158763" y="35281"/>
                  </a:lnTo>
                  <a:lnTo>
                    <a:pt x="158763" y="0"/>
                  </a:lnTo>
                  <a:lnTo>
                    <a:pt x="0" y="0"/>
                  </a:lnTo>
                  <a:lnTo>
                    <a:pt x="0" y="317525"/>
                  </a:lnTo>
                  <a:lnTo>
                    <a:pt x="317525" y="317525"/>
                  </a:lnTo>
                  <a:lnTo>
                    <a:pt x="317525" y="229324"/>
                  </a:lnTo>
                  <a:cubicBezTo>
                    <a:pt x="299885" y="231088"/>
                    <a:pt x="282245" y="229324"/>
                    <a:pt x="282245" y="229324"/>
                  </a:cubicBezTo>
                  <a:close/>
                </a:path>
              </a:pathLst>
            </a:custGeom>
            <a:solidFill>
              <a:srgbClr val="34495E"/>
            </a:solidFill>
            <a:ln w="17621" cap="flat">
              <a:noFill/>
              <a:prstDash val="solid"/>
              <a:miter/>
            </a:ln>
          </p:spPr>
          <p:txBody>
            <a:bodyPr rtlCol="0" anchor="ctr"/>
            <a:lstStyle/>
            <a:p>
              <a:endParaRPr lang="en-US"/>
            </a:p>
          </p:txBody>
        </p:sp>
      </p:grpSp>
      <p:grpSp>
        <p:nvGrpSpPr>
          <p:cNvPr id="24" name="Graphic 2">
            <a:extLst>
              <a:ext uri="{FF2B5EF4-FFF2-40B4-BE49-F238E27FC236}">
                <a16:creationId xmlns:a16="http://schemas.microsoft.com/office/drawing/2014/main" id="{EEEB0366-34BB-2343-BD0A-7C3A6B767C04}"/>
              </a:ext>
            </a:extLst>
          </p:cNvPr>
          <p:cNvGrpSpPr/>
          <p:nvPr/>
        </p:nvGrpSpPr>
        <p:grpSpPr>
          <a:xfrm>
            <a:off x="6261864" y="3007547"/>
            <a:ext cx="358902" cy="299085"/>
            <a:chOff x="490527" y="1822323"/>
            <a:chExt cx="423367" cy="352806"/>
          </a:xfrm>
        </p:grpSpPr>
        <p:sp>
          <p:nvSpPr>
            <p:cNvPr id="25" name="Freeform 24">
              <a:extLst>
                <a:ext uri="{FF2B5EF4-FFF2-40B4-BE49-F238E27FC236}">
                  <a16:creationId xmlns:a16="http://schemas.microsoft.com/office/drawing/2014/main" id="{358FF842-1661-F444-B5DA-255C93E752B3}"/>
                </a:ext>
              </a:extLst>
            </p:cNvPr>
            <p:cNvSpPr/>
            <p:nvPr/>
          </p:nvSpPr>
          <p:spPr>
            <a:xfrm>
              <a:off x="561088" y="1822323"/>
              <a:ext cx="352806" cy="264604"/>
            </a:xfrm>
            <a:custGeom>
              <a:avLst/>
              <a:gdLst>
                <a:gd name="connsiteX0" fmla="*/ 313997 w 352806"/>
                <a:gd name="connsiteY0" fmla="*/ 0 h 264604"/>
                <a:gd name="connsiteX1" fmla="*/ 118190 w 352806"/>
                <a:gd name="connsiteY1" fmla="*/ 188751 h 264604"/>
                <a:gd name="connsiteX2" fmla="*/ 38809 w 352806"/>
                <a:gd name="connsiteY2" fmla="*/ 112898 h 264604"/>
                <a:gd name="connsiteX3" fmla="*/ 0 w 352806"/>
                <a:gd name="connsiteY3" fmla="*/ 151707 h 264604"/>
                <a:gd name="connsiteX4" fmla="*/ 118190 w 352806"/>
                <a:gd name="connsiteY4" fmla="*/ 264605 h 264604"/>
                <a:gd name="connsiteX5" fmla="*/ 128774 w 352806"/>
                <a:gd name="connsiteY5" fmla="*/ 254020 h 264604"/>
                <a:gd name="connsiteX6" fmla="*/ 352806 w 352806"/>
                <a:gd name="connsiteY6" fmla="*/ 37045 h 26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06" h="264604">
                  <a:moveTo>
                    <a:pt x="313997" y="0"/>
                  </a:moveTo>
                  <a:lnTo>
                    <a:pt x="118190" y="188751"/>
                  </a:lnTo>
                  <a:lnTo>
                    <a:pt x="38809" y="112898"/>
                  </a:lnTo>
                  <a:lnTo>
                    <a:pt x="0" y="151707"/>
                  </a:lnTo>
                  <a:lnTo>
                    <a:pt x="118190" y="264605"/>
                  </a:lnTo>
                  <a:lnTo>
                    <a:pt x="128774" y="254020"/>
                  </a:lnTo>
                  <a:lnTo>
                    <a:pt x="352806" y="37045"/>
                  </a:lnTo>
                  <a:close/>
                </a:path>
              </a:pathLst>
            </a:custGeom>
            <a:solidFill>
              <a:schemeClr val="accent2"/>
            </a:solidFill>
            <a:ln w="1762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4F9C4DB-2676-9540-893B-FC0DEB21E74A}"/>
                </a:ext>
              </a:extLst>
            </p:cNvPr>
            <p:cNvSpPr/>
            <p:nvPr/>
          </p:nvSpPr>
          <p:spPr>
            <a:xfrm>
              <a:off x="490527" y="1857603"/>
              <a:ext cx="317525" cy="317525"/>
            </a:xfrm>
            <a:custGeom>
              <a:avLst/>
              <a:gdLst>
                <a:gd name="connsiteX0" fmla="*/ 282245 w 317525"/>
                <a:gd name="connsiteY0" fmla="*/ 229324 h 317525"/>
                <a:gd name="connsiteX1" fmla="*/ 282245 w 317525"/>
                <a:gd name="connsiteY1" fmla="*/ 282245 h 317525"/>
                <a:gd name="connsiteX2" fmla="*/ 35281 w 317525"/>
                <a:gd name="connsiteY2" fmla="*/ 282245 h 317525"/>
                <a:gd name="connsiteX3" fmla="*/ 35281 w 317525"/>
                <a:gd name="connsiteY3" fmla="*/ 35281 h 317525"/>
                <a:gd name="connsiteX4" fmla="*/ 158763 w 317525"/>
                <a:gd name="connsiteY4" fmla="*/ 35281 h 317525"/>
                <a:gd name="connsiteX5" fmla="*/ 158763 w 317525"/>
                <a:gd name="connsiteY5" fmla="*/ 0 h 317525"/>
                <a:gd name="connsiteX6" fmla="*/ 0 w 317525"/>
                <a:gd name="connsiteY6" fmla="*/ 0 h 317525"/>
                <a:gd name="connsiteX7" fmla="*/ 0 w 317525"/>
                <a:gd name="connsiteY7" fmla="*/ 317525 h 317525"/>
                <a:gd name="connsiteX8" fmla="*/ 317525 w 317525"/>
                <a:gd name="connsiteY8" fmla="*/ 317525 h 317525"/>
                <a:gd name="connsiteX9" fmla="*/ 317525 w 317525"/>
                <a:gd name="connsiteY9" fmla="*/ 229324 h 317525"/>
                <a:gd name="connsiteX10" fmla="*/ 282245 w 317525"/>
                <a:gd name="connsiteY10" fmla="*/ 229324 h 3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25" h="317525">
                  <a:moveTo>
                    <a:pt x="282245" y="229324"/>
                  </a:moveTo>
                  <a:lnTo>
                    <a:pt x="282245" y="282245"/>
                  </a:lnTo>
                  <a:lnTo>
                    <a:pt x="35281" y="282245"/>
                  </a:lnTo>
                  <a:lnTo>
                    <a:pt x="35281" y="35281"/>
                  </a:lnTo>
                  <a:lnTo>
                    <a:pt x="158763" y="35281"/>
                  </a:lnTo>
                  <a:lnTo>
                    <a:pt x="158763" y="0"/>
                  </a:lnTo>
                  <a:lnTo>
                    <a:pt x="0" y="0"/>
                  </a:lnTo>
                  <a:lnTo>
                    <a:pt x="0" y="317525"/>
                  </a:lnTo>
                  <a:lnTo>
                    <a:pt x="317525" y="317525"/>
                  </a:lnTo>
                  <a:lnTo>
                    <a:pt x="317525" y="229324"/>
                  </a:lnTo>
                  <a:cubicBezTo>
                    <a:pt x="299885" y="231088"/>
                    <a:pt x="282245" y="229324"/>
                    <a:pt x="282245" y="229324"/>
                  </a:cubicBezTo>
                  <a:close/>
                </a:path>
              </a:pathLst>
            </a:custGeom>
            <a:solidFill>
              <a:srgbClr val="34495E"/>
            </a:solidFill>
            <a:ln w="17621" cap="flat">
              <a:noFill/>
              <a:prstDash val="solid"/>
              <a:miter/>
            </a:ln>
          </p:spPr>
          <p:txBody>
            <a:bodyPr rtlCol="0" anchor="ctr"/>
            <a:lstStyle/>
            <a:p>
              <a:endParaRPr lang="en-US"/>
            </a:p>
          </p:txBody>
        </p:sp>
      </p:grpSp>
      <p:grpSp>
        <p:nvGrpSpPr>
          <p:cNvPr id="27" name="Graphic 2">
            <a:extLst>
              <a:ext uri="{FF2B5EF4-FFF2-40B4-BE49-F238E27FC236}">
                <a16:creationId xmlns:a16="http://schemas.microsoft.com/office/drawing/2014/main" id="{BB51ECDC-874A-E343-8B12-B5137583EF63}"/>
              </a:ext>
            </a:extLst>
          </p:cNvPr>
          <p:cNvGrpSpPr/>
          <p:nvPr/>
        </p:nvGrpSpPr>
        <p:grpSpPr>
          <a:xfrm>
            <a:off x="6261864" y="3858447"/>
            <a:ext cx="358902" cy="299085"/>
            <a:chOff x="490527" y="1822323"/>
            <a:chExt cx="423367" cy="352806"/>
          </a:xfrm>
        </p:grpSpPr>
        <p:sp>
          <p:nvSpPr>
            <p:cNvPr id="28" name="Freeform 27">
              <a:extLst>
                <a:ext uri="{FF2B5EF4-FFF2-40B4-BE49-F238E27FC236}">
                  <a16:creationId xmlns:a16="http://schemas.microsoft.com/office/drawing/2014/main" id="{89083B99-DF7C-A944-B674-205231C011DA}"/>
                </a:ext>
              </a:extLst>
            </p:cNvPr>
            <p:cNvSpPr/>
            <p:nvPr/>
          </p:nvSpPr>
          <p:spPr>
            <a:xfrm>
              <a:off x="561088" y="1822323"/>
              <a:ext cx="352806" cy="264604"/>
            </a:xfrm>
            <a:custGeom>
              <a:avLst/>
              <a:gdLst>
                <a:gd name="connsiteX0" fmla="*/ 313997 w 352806"/>
                <a:gd name="connsiteY0" fmla="*/ 0 h 264604"/>
                <a:gd name="connsiteX1" fmla="*/ 118190 w 352806"/>
                <a:gd name="connsiteY1" fmla="*/ 188751 h 264604"/>
                <a:gd name="connsiteX2" fmla="*/ 38809 w 352806"/>
                <a:gd name="connsiteY2" fmla="*/ 112898 h 264604"/>
                <a:gd name="connsiteX3" fmla="*/ 0 w 352806"/>
                <a:gd name="connsiteY3" fmla="*/ 151707 h 264604"/>
                <a:gd name="connsiteX4" fmla="*/ 118190 w 352806"/>
                <a:gd name="connsiteY4" fmla="*/ 264605 h 264604"/>
                <a:gd name="connsiteX5" fmla="*/ 128774 w 352806"/>
                <a:gd name="connsiteY5" fmla="*/ 254020 h 264604"/>
                <a:gd name="connsiteX6" fmla="*/ 352806 w 352806"/>
                <a:gd name="connsiteY6" fmla="*/ 37045 h 26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06" h="264604">
                  <a:moveTo>
                    <a:pt x="313997" y="0"/>
                  </a:moveTo>
                  <a:lnTo>
                    <a:pt x="118190" y="188751"/>
                  </a:lnTo>
                  <a:lnTo>
                    <a:pt x="38809" y="112898"/>
                  </a:lnTo>
                  <a:lnTo>
                    <a:pt x="0" y="151707"/>
                  </a:lnTo>
                  <a:lnTo>
                    <a:pt x="118190" y="264605"/>
                  </a:lnTo>
                  <a:lnTo>
                    <a:pt x="128774" y="254020"/>
                  </a:lnTo>
                  <a:lnTo>
                    <a:pt x="352806" y="37045"/>
                  </a:lnTo>
                  <a:close/>
                </a:path>
              </a:pathLst>
            </a:custGeom>
            <a:solidFill>
              <a:schemeClr val="accent2"/>
            </a:solidFill>
            <a:ln w="1762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0439C4-78D4-5047-A68C-67B113D7521B}"/>
                </a:ext>
              </a:extLst>
            </p:cNvPr>
            <p:cNvSpPr/>
            <p:nvPr/>
          </p:nvSpPr>
          <p:spPr>
            <a:xfrm>
              <a:off x="490527" y="1857603"/>
              <a:ext cx="317525" cy="317525"/>
            </a:xfrm>
            <a:custGeom>
              <a:avLst/>
              <a:gdLst>
                <a:gd name="connsiteX0" fmla="*/ 282245 w 317525"/>
                <a:gd name="connsiteY0" fmla="*/ 229324 h 317525"/>
                <a:gd name="connsiteX1" fmla="*/ 282245 w 317525"/>
                <a:gd name="connsiteY1" fmla="*/ 282245 h 317525"/>
                <a:gd name="connsiteX2" fmla="*/ 35281 w 317525"/>
                <a:gd name="connsiteY2" fmla="*/ 282245 h 317525"/>
                <a:gd name="connsiteX3" fmla="*/ 35281 w 317525"/>
                <a:gd name="connsiteY3" fmla="*/ 35281 h 317525"/>
                <a:gd name="connsiteX4" fmla="*/ 158763 w 317525"/>
                <a:gd name="connsiteY4" fmla="*/ 35281 h 317525"/>
                <a:gd name="connsiteX5" fmla="*/ 158763 w 317525"/>
                <a:gd name="connsiteY5" fmla="*/ 0 h 317525"/>
                <a:gd name="connsiteX6" fmla="*/ 0 w 317525"/>
                <a:gd name="connsiteY6" fmla="*/ 0 h 317525"/>
                <a:gd name="connsiteX7" fmla="*/ 0 w 317525"/>
                <a:gd name="connsiteY7" fmla="*/ 317525 h 317525"/>
                <a:gd name="connsiteX8" fmla="*/ 317525 w 317525"/>
                <a:gd name="connsiteY8" fmla="*/ 317525 h 317525"/>
                <a:gd name="connsiteX9" fmla="*/ 317525 w 317525"/>
                <a:gd name="connsiteY9" fmla="*/ 229324 h 317525"/>
                <a:gd name="connsiteX10" fmla="*/ 282245 w 317525"/>
                <a:gd name="connsiteY10" fmla="*/ 229324 h 3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25" h="317525">
                  <a:moveTo>
                    <a:pt x="282245" y="229324"/>
                  </a:moveTo>
                  <a:lnTo>
                    <a:pt x="282245" y="282245"/>
                  </a:lnTo>
                  <a:lnTo>
                    <a:pt x="35281" y="282245"/>
                  </a:lnTo>
                  <a:lnTo>
                    <a:pt x="35281" y="35281"/>
                  </a:lnTo>
                  <a:lnTo>
                    <a:pt x="158763" y="35281"/>
                  </a:lnTo>
                  <a:lnTo>
                    <a:pt x="158763" y="0"/>
                  </a:lnTo>
                  <a:lnTo>
                    <a:pt x="0" y="0"/>
                  </a:lnTo>
                  <a:lnTo>
                    <a:pt x="0" y="317525"/>
                  </a:lnTo>
                  <a:lnTo>
                    <a:pt x="317525" y="317525"/>
                  </a:lnTo>
                  <a:lnTo>
                    <a:pt x="317525" y="229324"/>
                  </a:lnTo>
                  <a:cubicBezTo>
                    <a:pt x="299885" y="231088"/>
                    <a:pt x="282245" y="229324"/>
                    <a:pt x="282245" y="229324"/>
                  </a:cubicBezTo>
                  <a:close/>
                </a:path>
              </a:pathLst>
            </a:custGeom>
            <a:solidFill>
              <a:srgbClr val="34495E"/>
            </a:solidFill>
            <a:ln w="17621"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3A27F61E-E40D-A84F-88EB-638B36C7F018}"/>
              </a:ext>
            </a:extLst>
          </p:cNvPr>
          <p:cNvSpPr txBox="1"/>
          <p:nvPr/>
        </p:nvSpPr>
        <p:spPr>
          <a:xfrm>
            <a:off x="1438275" y="2034476"/>
            <a:ext cx="4165600" cy="400110"/>
          </a:xfrm>
          <a:prstGeom prst="rect">
            <a:avLst/>
          </a:prstGeom>
          <a:noFill/>
        </p:spPr>
        <p:txBody>
          <a:bodyPr wrap="square" rtlCol="0">
            <a:spAutoFit/>
          </a:bodyPr>
          <a:lstStyle/>
          <a:p>
            <a:r>
              <a:rPr lang="en-US" sz="2000" i="1" dirty="0">
                <a:solidFill>
                  <a:schemeClr val="tx2"/>
                </a:solidFill>
              </a:rPr>
              <a:t>Intro to The Recycling Partnership</a:t>
            </a:r>
          </a:p>
        </p:txBody>
      </p:sp>
      <p:sp>
        <p:nvSpPr>
          <p:cNvPr id="30" name="TextBox 29">
            <a:extLst>
              <a:ext uri="{FF2B5EF4-FFF2-40B4-BE49-F238E27FC236}">
                <a16:creationId xmlns:a16="http://schemas.microsoft.com/office/drawing/2014/main" id="{EC00D026-ED02-0C87-EF38-76B6BF47CA8D}"/>
              </a:ext>
            </a:extLst>
          </p:cNvPr>
          <p:cNvSpPr txBox="1"/>
          <p:nvPr/>
        </p:nvSpPr>
        <p:spPr>
          <a:xfrm>
            <a:off x="1438275" y="2971988"/>
            <a:ext cx="4165600" cy="400110"/>
          </a:xfrm>
          <a:prstGeom prst="rect">
            <a:avLst/>
          </a:prstGeom>
          <a:noFill/>
        </p:spPr>
        <p:txBody>
          <a:bodyPr wrap="square" rtlCol="0">
            <a:spAutoFit/>
          </a:bodyPr>
          <a:lstStyle/>
          <a:p>
            <a:r>
              <a:rPr lang="en-US" sz="2000" i="1" dirty="0">
                <a:solidFill>
                  <a:schemeClr val="tx2"/>
                </a:solidFill>
              </a:rPr>
              <a:t>Curbside</a:t>
            </a:r>
          </a:p>
        </p:txBody>
      </p:sp>
      <p:sp>
        <p:nvSpPr>
          <p:cNvPr id="31" name="TextBox 30">
            <a:extLst>
              <a:ext uri="{FF2B5EF4-FFF2-40B4-BE49-F238E27FC236}">
                <a16:creationId xmlns:a16="http://schemas.microsoft.com/office/drawing/2014/main" id="{2AFC7E3B-C623-1536-DF4E-6EAD8E4813AE}"/>
              </a:ext>
            </a:extLst>
          </p:cNvPr>
          <p:cNvSpPr txBox="1"/>
          <p:nvPr/>
        </p:nvSpPr>
        <p:spPr>
          <a:xfrm>
            <a:off x="1438275" y="3822888"/>
            <a:ext cx="4165600" cy="400110"/>
          </a:xfrm>
          <a:prstGeom prst="rect">
            <a:avLst/>
          </a:prstGeom>
          <a:noFill/>
        </p:spPr>
        <p:txBody>
          <a:bodyPr wrap="square" rtlCol="0">
            <a:spAutoFit/>
          </a:bodyPr>
          <a:lstStyle/>
          <a:p>
            <a:r>
              <a:rPr lang="en-US" sz="2000" i="1" dirty="0">
                <a:solidFill>
                  <a:schemeClr val="tx2"/>
                </a:solidFill>
              </a:rPr>
              <a:t>Drop-off</a:t>
            </a:r>
          </a:p>
        </p:txBody>
      </p:sp>
      <p:sp>
        <p:nvSpPr>
          <p:cNvPr id="32" name="TextBox 31">
            <a:extLst>
              <a:ext uri="{FF2B5EF4-FFF2-40B4-BE49-F238E27FC236}">
                <a16:creationId xmlns:a16="http://schemas.microsoft.com/office/drawing/2014/main" id="{D2148DA0-C0F9-2F1E-2CA3-2A0DA43E73E7}"/>
              </a:ext>
            </a:extLst>
          </p:cNvPr>
          <p:cNvSpPr txBox="1"/>
          <p:nvPr/>
        </p:nvSpPr>
        <p:spPr>
          <a:xfrm>
            <a:off x="6934200" y="2034476"/>
            <a:ext cx="4165600" cy="400110"/>
          </a:xfrm>
          <a:prstGeom prst="rect">
            <a:avLst/>
          </a:prstGeom>
          <a:noFill/>
        </p:spPr>
        <p:txBody>
          <a:bodyPr wrap="square" rtlCol="0">
            <a:spAutoFit/>
          </a:bodyPr>
          <a:lstStyle/>
          <a:p>
            <a:r>
              <a:rPr lang="en-US" sz="2000" i="1" dirty="0">
                <a:solidFill>
                  <a:schemeClr val="tx2"/>
                </a:solidFill>
              </a:rPr>
              <a:t>Processors</a:t>
            </a:r>
          </a:p>
        </p:txBody>
      </p:sp>
      <p:sp>
        <p:nvSpPr>
          <p:cNvPr id="33" name="TextBox 32">
            <a:extLst>
              <a:ext uri="{FF2B5EF4-FFF2-40B4-BE49-F238E27FC236}">
                <a16:creationId xmlns:a16="http://schemas.microsoft.com/office/drawing/2014/main" id="{AE2E29EC-800C-1418-DFDC-9B04C773C190}"/>
              </a:ext>
            </a:extLst>
          </p:cNvPr>
          <p:cNvSpPr txBox="1"/>
          <p:nvPr/>
        </p:nvSpPr>
        <p:spPr>
          <a:xfrm>
            <a:off x="6934200" y="2971988"/>
            <a:ext cx="4165600" cy="400110"/>
          </a:xfrm>
          <a:prstGeom prst="rect">
            <a:avLst/>
          </a:prstGeom>
          <a:noFill/>
        </p:spPr>
        <p:txBody>
          <a:bodyPr wrap="square" rtlCol="0">
            <a:spAutoFit/>
          </a:bodyPr>
          <a:lstStyle/>
          <a:p>
            <a:r>
              <a:rPr lang="en-US" sz="2000" i="1" dirty="0">
                <a:solidFill>
                  <a:schemeClr val="tx2"/>
                </a:solidFill>
              </a:rPr>
              <a:t>State and Regional</a:t>
            </a:r>
          </a:p>
        </p:txBody>
      </p:sp>
      <p:sp>
        <p:nvSpPr>
          <p:cNvPr id="34" name="TextBox 33">
            <a:extLst>
              <a:ext uri="{FF2B5EF4-FFF2-40B4-BE49-F238E27FC236}">
                <a16:creationId xmlns:a16="http://schemas.microsoft.com/office/drawing/2014/main" id="{CCDC95D1-8DA5-2543-1AB9-B8AC6208A29A}"/>
              </a:ext>
            </a:extLst>
          </p:cNvPr>
          <p:cNvSpPr txBox="1"/>
          <p:nvPr/>
        </p:nvSpPr>
        <p:spPr>
          <a:xfrm>
            <a:off x="6934200" y="3822888"/>
            <a:ext cx="4165600" cy="400110"/>
          </a:xfrm>
          <a:prstGeom prst="rect">
            <a:avLst/>
          </a:prstGeom>
          <a:noFill/>
        </p:spPr>
        <p:txBody>
          <a:bodyPr wrap="square" rtlCol="0">
            <a:spAutoFit/>
          </a:bodyPr>
          <a:lstStyle/>
          <a:p>
            <a:r>
              <a:rPr lang="en-US" sz="2000" i="1" dirty="0">
                <a:solidFill>
                  <a:schemeClr val="tx2"/>
                </a:solidFill>
              </a:rPr>
              <a:t>Discussion</a:t>
            </a:r>
          </a:p>
        </p:txBody>
      </p:sp>
      <p:grpSp>
        <p:nvGrpSpPr>
          <p:cNvPr id="5" name="Group 4">
            <a:extLst>
              <a:ext uri="{FF2B5EF4-FFF2-40B4-BE49-F238E27FC236}">
                <a16:creationId xmlns:a16="http://schemas.microsoft.com/office/drawing/2014/main" id="{620DBA85-748E-A125-3060-45749FC0163A}"/>
              </a:ext>
            </a:extLst>
          </p:cNvPr>
          <p:cNvGrpSpPr/>
          <p:nvPr/>
        </p:nvGrpSpPr>
        <p:grpSpPr>
          <a:xfrm>
            <a:off x="0" y="897903"/>
            <a:ext cx="12191999" cy="98655"/>
            <a:chOff x="0" y="1524693"/>
            <a:chExt cx="12191999" cy="214892"/>
          </a:xfrm>
        </p:grpSpPr>
        <p:sp>
          <p:nvSpPr>
            <p:cNvPr id="6" name="Rectangle 5">
              <a:extLst>
                <a:ext uri="{FF2B5EF4-FFF2-40B4-BE49-F238E27FC236}">
                  <a16:creationId xmlns:a16="http://schemas.microsoft.com/office/drawing/2014/main" id="{8512C94F-DF89-7B6B-9EEB-1368BE430823}"/>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49A2EF5-972B-0D5D-8DAF-513914DC5F26}"/>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6EA87DD-2BE2-E3F1-1A51-3408A1BBA0C0}"/>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7E5C1B-D7B0-BDF3-5427-AFB77662779C}"/>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C3A60E4-6D7A-FFBA-F114-4CB25CCDCC73}"/>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F2FFCE7-57A8-40AE-F454-A2477CAB19B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F2B9D62-C992-EBFC-D15A-7740E8BC571D}"/>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239AEF1-9707-294C-A4E2-CBDF72CBE299}"/>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5081782-4B80-B391-C955-26FF48580718}"/>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34171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584775"/>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Beyond Residential Grants</a:t>
            </a:r>
          </a:p>
        </p:txBody>
      </p:sp>
      <p:sp>
        <p:nvSpPr>
          <p:cNvPr id="16" name="Rectangle 15">
            <a:extLst>
              <a:ext uri="{FF2B5EF4-FFF2-40B4-BE49-F238E27FC236}">
                <a16:creationId xmlns:a16="http://schemas.microsoft.com/office/drawing/2014/main" id="{950D1CEE-3485-415E-A1D1-E884D047DD09}"/>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itle 1">
            <a:extLst>
              <a:ext uri="{FF2B5EF4-FFF2-40B4-BE49-F238E27FC236}">
                <a16:creationId xmlns:a16="http://schemas.microsoft.com/office/drawing/2014/main" id="{F35F766F-0857-3049-A36F-84D77E420073}"/>
              </a:ext>
            </a:extLst>
          </p:cNvPr>
          <p:cNvSpPr txBox="1">
            <a:spLocks/>
          </p:cNvSpPr>
          <p:nvPr/>
        </p:nvSpPr>
        <p:spPr bwMode="auto">
          <a:xfrm>
            <a:off x="74440" y="1439021"/>
            <a:ext cx="11906763" cy="4585763"/>
          </a:xfrm>
          <a:prstGeom prst="rect">
            <a:avLst/>
          </a:prstGeom>
          <a:noFill/>
          <a:ln>
            <a:noFill/>
          </a:ln>
          <a:extLst>
            <a:ext uri="{FAA26D3D-D897-4be2-8F04-BA451C77F1D7}">
              <ma14:placeholderFlag xmlns:ma14="http://schemas.microsoft.com/office/mac/drawingml/2011/main" xmlns="" val="1"/>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marR="0" lvl="0" indent="-571500" algn="l" defTabSz="685800" rtl="0" eaLnBrk="1" fontAlgn="auto" latinLnBrk="0" hangingPunct="1">
              <a:lnSpc>
                <a:spcPct val="100000"/>
              </a:lnSpc>
              <a:spcBef>
                <a:spcPts val="0"/>
              </a:spcBef>
              <a:spcAft>
                <a:spcPts val="450"/>
              </a:spcAft>
              <a:buClrTx/>
              <a:buSzTx/>
              <a:buFontTx/>
              <a:buChar char="•"/>
              <a:tabLst/>
              <a:defRPr/>
            </a:pPr>
            <a:r>
              <a:rPr kumimoji="0" lang="en-US" sz="3200" b="0" i="0" u="none" strike="noStrike" kern="1200" cap="none" spc="0" normalizeH="0" baseline="0" noProof="0" dirty="0">
                <a:ln>
                  <a:noFill/>
                </a:ln>
                <a:solidFill>
                  <a:srgbClr val="2E6F79"/>
                </a:solidFill>
                <a:effectLst/>
                <a:uLnTx/>
                <a:uFillTx/>
                <a:latin typeface="Gotham Bold"/>
                <a:ea typeface="+mn-ea"/>
                <a:cs typeface="+mn-cs"/>
              </a:rPr>
              <a:t>Imagine a perfect residential recycling system</a:t>
            </a:r>
          </a:p>
          <a:p>
            <a:pPr marL="1028700" lvl="1" indent="-571500" defTabSz="685800">
              <a:spcAft>
                <a:spcPts val="450"/>
              </a:spcAft>
              <a:buFontTx/>
              <a:buChar char="•"/>
              <a:defRPr/>
            </a:pPr>
            <a:r>
              <a:rPr lang="en-US" sz="2800" b="1" dirty="0">
                <a:solidFill>
                  <a:schemeClr val="accent4"/>
                </a:solidFill>
                <a:latin typeface="Gotham Bold"/>
              </a:rPr>
              <a:t>Universal and equitable access</a:t>
            </a:r>
          </a:p>
          <a:p>
            <a:pPr marL="1028700" lvl="1" indent="-571500" defTabSz="685800">
              <a:spcAft>
                <a:spcPts val="450"/>
              </a:spcAft>
              <a:buFontTx/>
              <a:buChar char="•"/>
              <a:defRPr/>
            </a:pPr>
            <a:r>
              <a:rPr lang="en-US" sz="2800" b="1" dirty="0">
                <a:solidFill>
                  <a:schemeClr val="accent4"/>
                </a:solidFill>
                <a:latin typeface="Gotham Bold"/>
              </a:rPr>
              <a:t>Efficient and safe collections</a:t>
            </a:r>
          </a:p>
          <a:p>
            <a:pPr marL="1028700" lvl="1" indent="-571500" defTabSz="685800">
              <a:spcAft>
                <a:spcPts val="450"/>
              </a:spcAft>
              <a:buFontTx/>
              <a:buChar char="•"/>
              <a:defRPr/>
            </a:pPr>
            <a:r>
              <a:rPr lang="en-US" sz="2800" b="1" dirty="0">
                <a:solidFill>
                  <a:schemeClr val="accent4"/>
                </a:solidFill>
                <a:latin typeface="Gotham Bold"/>
              </a:rPr>
              <a:t>Right mix with n</a:t>
            </a:r>
            <a:r>
              <a:rPr kumimoji="0" lang="en-US" sz="2800" b="1" i="0" u="none" strike="noStrike" kern="1200" cap="none" spc="0" normalizeH="0" baseline="0" noProof="0" dirty="0">
                <a:ln>
                  <a:noFill/>
                </a:ln>
                <a:solidFill>
                  <a:schemeClr val="accent4"/>
                </a:solidFill>
                <a:effectLst/>
                <a:uLnTx/>
                <a:uFillTx/>
                <a:latin typeface="Gotham Bold"/>
                <a:ea typeface="+mn-ea"/>
                <a:cs typeface="+mn-cs"/>
              </a:rPr>
              <a:t>o contamination</a:t>
            </a:r>
          </a:p>
        </p:txBody>
      </p:sp>
    </p:spTree>
    <p:extLst>
      <p:ext uri="{BB962C8B-B14F-4D97-AF65-F5344CB8AC3E}">
        <p14:creationId xmlns:p14="http://schemas.microsoft.com/office/powerpoint/2010/main" val="359931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584775"/>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Beyond Residential Grants</a:t>
            </a:r>
          </a:p>
        </p:txBody>
      </p:sp>
      <p:sp>
        <p:nvSpPr>
          <p:cNvPr id="16" name="Rectangle 15">
            <a:extLst>
              <a:ext uri="{FF2B5EF4-FFF2-40B4-BE49-F238E27FC236}">
                <a16:creationId xmlns:a16="http://schemas.microsoft.com/office/drawing/2014/main" id="{950D1CEE-3485-415E-A1D1-E884D047DD09}"/>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itle 1">
            <a:extLst>
              <a:ext uri="{FF2B5EF4-FFF2-40B4-BE49-F238E27FC236}">
                <a16:creationId xmlns:a16="http://schemas.microsoft.com/office/drawing/2014/main" id="{F35F766F-0857-3049-A36F-84D77E420073}"/>
              </a:ext>
            </a:extLst>
          </p:cNvPr>
          <p:cNvSpPr txBox="1">
            <a:spLocks/>
          </p:cNvSpPr>
          <p:nvPr/>
        </p:nvSpPr>
        <p:spPr bwMode="auto">
          <a:xfrm>
            <a:off x="74440" y="1439021"/>
            <a:ext cx="11906763" cy="45857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marR="0" lvl="0" indent="-571500" algn="l" defTabSz="685800" rtl="0" eaLnBrk="1" fontAlgn="auto" latinLnBrk="0" hangingPunct="1">
              <a:lnSpc>
                <a:spcPct val="100000"/>
              </a:lnSpc>
              <a:spcBef>
                <a:spcPts val="0"/>
              </a:spcBef>
              <a:spcAft>
                <a:spcPts val="450"/>
              </a:spcAft>
              <a:buClrTx/>
              <a:buSzTx/>
              <a:buFontTx/>
              <a:buChar char="•"/>
              <a:tabLst/>
              <a:defRPr/>
            </a:pPr>
            <a:r>
              <a:rPr kumimoji="0" lang="en-US" sz="3200" b="0" i="0" u="none" strike="noStrike" kern="1200" cap="none" spc="0" normalizeH="0" baseline="0" noProof="0" dirty="0">
                <a:ln>
                  <a:noFill/>
                </a:ln>
                <a:solidFill>
                  <a:srgbClr val="2E6F79"/>
                </a:solidFill>
                <a:effectLst/>
                <a:uLnTx/>
                <a:uFillTx/>
                <a:latin typeface="Gotham Bold"/>
                <a:ea typeface="+mn-ea"/>
                <a:cs typeface="+mn-cs"/>
              </a:rPr>
              <a:t>Imagine a perfect residential recycling system</a:t>
            </a:r>
          </a:p>
          <a:p>
            <a:pPr marL="1028700" lvl="1" indent="-571500" defTabSz="685800">
              <a:spcAft>
                <a:spcPts val="450"/>
              </a:spcAft>
              <a:buFontTx/>
              <a:buChar char="•"/>
              <a:defRPr/>
            </a:pPr>
            <a:r>
              <a:rPr lang="en-US" sz="2400" b="1" dirty="0">
                <a:solidFill>
                  <a:schemeClr val="accent4"/>
                </a:solidFill>
                <a:latin typeface="Gotham Bold"/>
              </a:rPr>
              <a:t>Universal and equitable access</a:t>
            </a:r>
          </a:p>
          <a:p>
            <a:pPr marL="1028700" lvl="1" indent="-571500" defTabSz="685800">
              <a:spcAft>
                <a:spcPts val="450"/>
              </a:spcAft>
              <a:buFontTx/>
              <a:buChar char="•"/>
              <a:defRPr/>
            </a:pPr>
            <a:r>
              <a:rPr lang="en-US" sz="2400" b="1" dirty="0">
                <a:solidFill>
                  <a:schemeClr val="accent4"/>
                </a:solidFill>
                <a:latin typeface="Gotham Bold"/>
              </a:rPr>
              <a:t>Efficient and safe collections</a:t>
            </a:r>
          </a:p>
          <a:p>
            <a:pPr marL="1028700" lvl="1" indent="-571500" defTabSz="685800">
              <a:spcAft>
                <a:spcPts val="450"/>
              </a:spcAft>
              <a:buFontTx/>
              <a:buChar char="•"/>
              <a:defRPr/>
            </a:pPr>
            <a:r>
              <a:rPr lang="en-US" sz="2400" b="1" dirty="0">
                <a:solidFill>
                  <a:schemeClr val="accent4"/>
                </a:solidFill>
                <a:latin typeface="Gotham Bold"/>
              </a:rPr>
              <a:t>Right mix with n</a:t>
            </a:r>
            <a:r>
              <a:rPr kumimoji="0" lang="en-US" sz="2400" b="1" i="0" u="none" strike="noStrike" kern="1200" cap="none" spc="0" normalizeH="0" baseline="0" noProof="0" dirty="0">
                <a:ln>
                  <a:noFill/>
                </a:ln>
                <a:solidFill>
                  <a:schemeClr val="accent4"/>
                </a:solidFill>
                <a:effectLst/>
                <a:uLnTx/>
                <a:uFillTx/>
                <a:latin typeface="Gotham Bold"/>
                <a:ea typeface="+mn-ea"/>
                <a:cs typeface="+mn-cs"/>
              </a:rPr>
              <a:t>o contamination</a:t>
            </a:r>
          </a:p>
          <a:p>
            <a:pPr marL="1028700" lvl="1" indent="-571500" defTabSz="685800">
              <a:spcAft>
                <a:spcPts val="450"/>
              </a:spcAft>
              <a:buFontTx/>
              <a:buChar char="•"/>
              <a:defRPr/>
            </a:pPr>
            <a:endParaRPr lang="en-US" sz="3200" dirty="0">
              <a:solidFill>
                <a:srgbClr val="2E6F79"/>
              </a:solidFill>
              <a:latin typeface="Gotham Bold"/>
            </a:endParaRPr>
          </a:p>
          <a:p>
            <a:pPr marL="571500" indent="-571500" defTabSz="685800">
              <a:spcAft>
                <a:spcPts val="450"/>
              </a:spcAft>
              <a:buFontTx/>
              <a:buChar char="•"/>
              <a:defRPr/>
            </a:pPr>
            <a:r>
              <a:rPr lang="en-US" sz="3200" dirty="0">
                <a:solidFill>
                  <a:srgbClr val="2E6F79"/>
                </a:solidFill>
                <a:latin typeface="Gotham Bold"/>
              </a:rPr>
              <a:t>Material is still getting lost at the MRF</a:t>
            </a:r>
          </a:p>
        </p:txBody>
      </p:sp>
    </p:spTree>
    <p:extLst>
      <p:ext uri="{BB962C8B-B14F-4D97-AF65-F5344CB8AC3E}">
        <p14:creationId xmlns:p14="http://schemas.microsoft.com/office/powerpoint/2010/main" val="4171848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3B50D99-31A9-4574-B116-B648FC0A8583}"/>
              </a:ext>
            </a:extLst>
          </p:cNvPr>
          <p:cNvGrpSpPr/>
          <p:nvPr/>
        </p:nvGrpSpPr>
        <p:grpSpPr>
          <a:xfrm>
            <a:off x="-1" y="1051560"/>
            <a:ext cx="12188952" cy="228600"/>
            <a:chOff x="-855979" y="7300841"/>
            <a:chExt cx="12188952" cy="274320"/>
          </a:xfrm>
        </p:grpSpPr>
        <p:sp>
          <p:nvSpPr>
            <p:cNvPr id="25" name="Rectangle 24">
              <a:extLst>
                <a:ext uri="{FF2B5EF4-FFF2-40B4-BE49-F238E27FC236}">
                  <a16:creationId xmlns:a16="http://schemas.microsoft.com/office/drawing/2014/main" id="{4E6DACE4-3A22-46D6-B9D8-B6A60C5E2383}"/>
                </a:ext>
              </a:extLst>
            </p:cNvPr>
            <p:cNvSpPr/>
            <p:nvPr/>
          </p:nvSpPr>
          <p:spPr>
            <a:xfrm>
              <a:off x="-855979" y="7300841"/>
              <a:ext cx="941832" cy="274320"/>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3049707C-2C87-4883-B9CB-C92A959BF83B}"/>
                </a:ext>
              </a:extLst>
            </p:cNvPr>
            <p:cNvSpPr/>
            <p:nvPr/>
          </p:nvSpPr>
          <p:spPr>
            <a:xfrm>
              <a:off x="80847" y="7300841"/>
              <a:ext cx="936826" cy="274320"/>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384C4055-F1F2-461A-BF1D-1707F9CB59B9}"/>
                </a:ext>
              </a:extLst>
            </p:cNvPr>
            <p:cNvSpPr/>
            <p:nvPr/>
          </p:nvSpPr>
          <p:spPr>
            <a:xfrm>
              <a:off x="1017673" y="7300841"/>
              <a:ext cx="936826" cy="274320"/>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16718BFB-5942-4E82-B20D-B71A24271215}"/>
                </a:ext>
              </a:extLst>
            </p:cNvPr>
            <p:cNvSpPr/>
            <p:nvPr/>
          </p:nvSpPr>
          <p:spPr>
            <a:xfrm>
              <a:off x="1954499" y="7300841"/>
              <a:ext cx="936826" cy="274320"/>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C9526F88-F990-4C4D-A709-CB9C819B7A09}"/>
                </a:ext>
              </a:extLst>
            </p:cNvPr>
            <p:cNvSpPr/>
            <p:nvPr/>
          </p:nvSpPr>
          <p:spPr>
            <a:xfrm>
              <a:off x="2891326" y="7300841"/>
              <a:ext cx="941832" cy="274320"/>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0" name="Rectangle 29">
              <a:extLst>
                <a:ext uri="{FF2B5EF4-FFF2-40B4-BE49-F238E27FC236}">
                  <a16:creationId xmlns:a16="http://schemas.microsoft.com/office/drawing/2014/main" id="{3C7B09F9-07E3-4CAA-BBBB-8ED457F3FE3C}"/>
                </a:ext>
              </a:extLst>
            </p:cNvPr>
            <p:cNvSpPr/>
            <p:nvPr/>
          </p:nvSpPr>
          <p:spPr>
            <a:xfrm>
              <a:off x="3828152" y="7300841"/>
              <a:ext cx="941832" cy="274320"/>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F10E79CB-8925-4266-9597-78F15EF75799}"/>
                </a:ext>
              </a:extLst>
            </p:cNvPr>
            <p:cNvSpPr/>
            <p:nvPr/>
          </p:nvSpPr>
          <p:spPr>
            <a:xfrm>
              <a:off x="4764978" y="7300841"/>
              <a:ext cx="941832" cy="274320"/>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02B787CB-FF77-4D66-8BB8-94ECEFED43B0}"/>
                </a:ext>
              </a:extLst>
            </p:cNvPr>
            <p:cNvSpPr/>
            <p:nvPr/>
          </p:nvSpPr>
          <p:spPr>
            <a:xfrm>
              <a:off x="5691592" y="7300841"/>
              <a:ext cx="941832" cy="274320"/>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E1955468-F2BE-45F6-8CDC-9DEBF26373D1}"/>
                </a:ext>
              </a:extLst>
            </p:cNvPr>
            <p:cNvSpPr/>
            <p:nvPr/>
          </p:nvSpPr>
          <p:spPr>
            <a:xfrm>
              <a:off x="6628418" y="7300841"/>
              <a:ext cx="4704555" cy="274320"/>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7" name="TextBox 16">
            <a:extLst>
              <a:ext uri="{FF2B5EF4-FFF2-40B4-BE49-F238E27FC236}">
                <a16:creationId xmlns:a16="http://schemas.microsoft.com/office/drawing/2014/main" id="{EF7685A2-5E44-430C-B286-40D19C2D0685}"/>
              </a:ext>
            </a:extLst>
          </p:cNvPr>
          <p:cNvSpPr txBox="1"/>
          <p:nvPr/>
        </p:nvSpPr>
        <p:spPr>
          <a:xfrm>
            <a:off x="1" y="252886"/>
            <a:ext cx="12188950" cy="646331"/>
          </a:xfrm>
          <a:prstGeom prst="rect">
            <a:avLst/>
          </a:prstGeom>
          <a:noFill/>
        </p:spPr>
        <p:txBody>
          <a:bodyPr wrap="square" rtlCol="0">
            <a:spAutoFit/>
          </a:bodyPr>
          <a:lstStyle/>
          <a:p>
            <a:pPr lvl="0" algn="ctr">
              <a:spcAft>
                <a:spcPts val="600"/>
              </a:spcAft>
              <a:defRPr/>
            </a:pPr>
            <a:r>
              <a:rPr lang="en-US" sz="3600" b="1" dirty="0">
                <a:solidFill>
                  <a:srgbClr val="2E6F79"/>
                </a:solidFill>
                <a:latin typeface="Century Gothic" panose="020B0502020202020204" pitchFamily="34" charset="0"/>
                <a:cs typeface="Arial Black" panose="020B0604020202020204" pitchFamily="34" charset="0"/>
              </a:rPr>
              <a:t>Polypropylene Recycling Grants</a:t>
            </a:r>
          </a:p>
        </p:txBody>
      </p:sp>
      <p:sp>
        <p:nvSpPr>
          <p:cNvPr id="75" name="Title 3">
            <a:extLst>
              <a:ext uri="{FF2B5EF4-FFF2-40B4-BE49-F238E27FC236}">
                <a16:creationId xmlns:a16="http://schemas.microsoft.com/office/drawing/2014/main" id="{F633C99A-E460-C34A-BB04-0FED9345DC6C}"/>
              </a:ext>
            </a:extLst>
          </p:cNvPr>
          <p:cNvSpPr txBox="1">
            <a:spLocks/>
          </p:cNvSpPr>
          <p:nvPr/>
        </p:nvSpPr>
        <p:spPr>
          <a:xfrm>
            <a:off x="93748" y="1611699"/>
            <a:ext cx="11996248" cy="4678006"/>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457200" indent="-457200">
              <a:lnSpc>
                <a:spcPct val="100000"/>
              </a:lnSpc>
              <a:spcAft>
                <a:spcPts val="600"/>
              </a:spcAft>
              <a:buClr>
                <a:srgbClr val="2E6F79"/>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MRF grants to support investments in equipment that enables MRF acceptance and recycling of polypropylene</a:t>
            </a:r>
          </a:p>
          <a:p>
            <a:pPr marL="914371" lvl="1" indent="-457200">
              <a:buClr>
                <a:srgbClr val="2E6F79"/>
              </a:buClr>
              <a:buFont typeface="Arial" panose="020B0604020202020204" pitchFamily="34" charset="0"/>
              <a:buChar char="•"/>
            </a:pPr>
            <a:r>
              <a:rPr lang="en-US" sz="2400" b="1" dirty="0">
                <a:solidFill>
                  <a:schemeClr val="accent2"/>
                </a:solidFill>
                <a:latin typeface="Century Gothic" panose="020B0502020202020204" pitchFamily="34" charset="0"/>
                <a:cs typeface="Arial Black" panose="020B0604020202020204" pitchFamily="34" charset="0"/>
              </a:rPr>
              <a:t>Optical or robotic sortation equipment</a:t>
            </a:r>
          </a:p>
          <a:p>
            <a:pPr marL="914371" lvl="1" indent="-457200">
              <a:buClr>
                <a:srgbClr val="2E6F79"/>
              </a:buClr>
              <a:buFont typeface="Arial" panose="020B0604020202020204" pitchFamily="34" charset="0"/>
              <a:buChar char="•"/>
            </a:pPr>
            <a:r>
              <a:rPr lang="en-US" sz="2400" b="1" dirty="0">
                <a:solidFill>
                  <a:schemeClr val="accent2"/>
                </a:solidFill>
                <a:latin typeface="Century Gothic" panose="020B0502020202020204" pitchFamily="34" charset="0"/>
                <a:cs typeface="Arial Black" panose="020B0604020202020204" pitchFamily="34" charset="0"/>
              </a:rPr>
              <a:t>Conveyors, bunkers or other storage for materials</a:t>
            </a:r>
          </a:p>
          <a:p>
            <a:pPr marL="914371" lvl="1" indent="-457200">
              <a:spcAft>
                <a:spcPts val="600"/>
              </a:spcAft>
              <a:buClr>
                <a:srgbClr val="2E6F79"/>
              </a:buClr>
              <a:buFont typeface="Arial" panose="020B0604020202020204" pitchFamily="34" charset="0"/>
              <a:buChar char="•"/>
            </a:pPr>
            <a:r>
              <a:rPr lang="en-US" sz="2400" b="1" dirty="0">
                <a:solidFill>
                  <a:schemeClr val="accent2"/>
                </a:solidFill>
                <a:latin typeface="Century Gothic" panose="020B0502020202020204" pitchFamily="34" charset="0"/>
                <a:cs typeface="Arial Black" panose="020B0604020202020204" pitchFamily="34" charset="0"/>
              </a:rPr>
              <a:t>Dock space or PP related facility investments </a:t>
            </a:r>
          </a:p>
          <a:p>
            <a:pPr marL="457200" indent="-457200">
              <a:lnSpc>
                <a:spcPts val="3660"/>
              </a:lnSpc>
              <a:spcAft>
                <a:spcPts val="600"/>
              </a:spcAft>
              <a:buClr>
                <a:schemeClr val="tx2"/>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Maximum Grant = $500,000, with additional funding available for outreach</a:t>
            </a:r>
          </a:p>
          <a:p>
            <a:pPr marL="457200" indent="-457200">
              <a:lnSpc>
                <a:spcPts val="3660"/>
              </a:lnSpc>
              <a:spcAft>
                <a:spcPts val="1000"/>
              </a:spcAft>
              <a:buClr>
                <a:schemeClr val="tx2"/>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PP recycling grant proposals due quarterly</a:t>
            </a:r>
            <a:endParaRPr lang="en-US" sz="2800" b="1" baseline="30000" dirty="0">
              <a:solidFill>
                <a:srgbClr val="2E6F79"/>
              </a:solidFill>
              <a:latin typeface="Century Gothic" panose="020B0502020202020204" pitchFamily="34" charset="0"/>
              <a:cs typeface="Arial Black" panose="020B0604020202020204" pitchFamily="34" charset="0"/>
            </a:endParaRPr>
          </a:p>
          <a:p>
            <a:pPr marL="457200" indent="-457200">
              <a:lnSpc>
                <a:spcPts val="3660"/>
              </a:lnSpc>
              <a:spcAft>
                <a:spcPts val="1000"/>
              </a:spcAft>
              <a:buClr>
                <a:schemeClr val="tx2"/>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Learn more at </a:t>
            </a:r>
            <a:r>
              <a:rPr lang="en-US" sz="2400" u="sng" dirty="0">
                <a:solidFill>
                  <a:schemeClr val="accent5">
                    <a:lumMod val="75000"/>
                  </a:schemeClr>
                </a:solidFill>
                <a:latin typeface="Century Gothic" panose="020B0502020202020204" pitchFamily="34" charset="0"/>
                <a:cs typeface="Arial Black" panose="020B0604020202020204" pitchFamily="34" charset="0"/>
              </a:rPr>
              <a:t>https://recyclingpartnership.org/polypropylene-coalition/</a:t>
            </a:r>
            <a:endParaRPr lang="en-US" sz="2400" b="1" dirty="0">
              <a:solidFill>
                <a:srgbClr val="2E6F79"/>
              </a:solidFill>
              <a:latin typeface="Century Gothic" panose="020B0502020202020204" pitchFamily="34" charset="0"/>
              <a:cs typeface="Arial Black" panose="020B0604020202020204" pitchFamily="34" charset="0"/>
            </a:endParaRPr>
          </a:p>
        </p:txBody>
      </p:sp>
    </p:spTree>
    <p:extLst>
      <p:ext uri="{BB962C8B-B14F-4D97-AF65-F5344CB8AC3E}">
        <p14:creationId xmlns:p14="http://schemas.microsoft.com/office/powerpoint/2010/main" val="340409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3B50D99-31A9-4574-B116-B648FC0A8583}"/>
              </a:ext>
            </a:extLst>
          </p:cNvPr>
          <p:cNvGrpSpPr/>
          <p:nvPr/>
        </p:nvGrpSpPr>
        <p:grpSpPr>
          <a:xfrm>
            <a:off x="-1" y="1051560"/>
            <a:ext cx="12188952" cy="228600"/>
            <a:chOff x="-855979" y="7300841"/>
            <a:chExt cx="12188952" cy="274320"/>
          </a:xfrm>
        </p:grpSpPr>
        <p:sp>
          <p:nvSpPr>
            <p:cNvPr id="25" name="Rectangle 24">
              <a:extLst>
                <a:ext uri="{FF2B5EF4-FFF2-40B4-BE49-F238E27FC236}">
                  <a16:creationId xmlns:a16="http://schemas.microsoft.com/office/drawing/2014/main" id="{4E6DACE4-3A22-46D6-B9D8-B6A60C5E2383}"/>
                </a:ext>
              </a:extLst>
            </p:cNvPr>
            <p:cNvSpPr/>
            <p:nvPr/>
          </p:nvSpPr>
          <p:spPr>
            <a:xfrm>
              <a:off x="-855979" y="7300841"/>
              <a:ext cx="941832" cy="274320"/>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3049707C-2C87-4883-B9CB-C92A959BF83B}"/>
                </a:ext>
              </a:extLst>
            </p:cNvPr>
            <p:cNvSpPr/>
            <p:nvPr/>
          </p:nvSpPr>
          <p:spPr>
            <a:xfrm>
              <a:off x="80847" y="7300841"/>
              <a:ext cx="936826" cy="274320"/>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384C4055-F1F2-461A-BF1D-1707F9CB59B9}"/>
                </a:ext>
              </a:extLst>
            </p:cNvPr>
            <p:cNvSpPr/>
            <p:nvPr/>
          </p:nvSpPr>
          <p:spPr>
            <a:xfrm>
              <a:off x="1017673" y="7300841"/>
              <a:ext cx="936826" cy="274320"/>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16718BFB-5942-4E82-B20D-B71A24271215}"/>
                </a:ext>
              </a:extLst>
            </p:cNvPr>
            <p:cNvSpPr/>
            <p:nvPr/>
          </p:nvSpPr>
          <p:spPr>
            <a:xfrm>
              <a:off x="1954499" y="7300841"/>
              <a:ext cx="936826" cy="274320"/>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C9526F88-F990-4C4D-A709-CB9C819B7A09}"/>
                </a:ext>
              </a:extLst>
            </p:cNvPr>
            <p:cNvSpPr/>
            <p:nvPr/>
          </p:nvSpPr>
          <p:spPr>
            <a:xfrm>
              <a:off x="2891326" y="7300841"/>
              <a:ext cx="941832" cy="274320"/>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0" name="Rectangle 29">
              <a:extLst>
                <a:ext uri="{FF2B5EF4-FFF2-40B4-BE49-F238E27FC236}">
                  <a16:creationId xmlns:a16="http://schemas.microsoft.com/office/drawing/2014/main" id="{3C7B09F9-07E3-4CAA-BBBB-8ED457F3FE3C}"/>
                </a:ext>
              </a:extLst>
            </p:cNvPr>
            <p:cNvSpPr/>
            <p:nvPr/>
          </p:nvSpPr>
          <p:spPr>
            <a:xfrm>
              <a:off x="3828152" y="7300841"/>
              <a:ext cx="941832" cy="274320"/>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F10E79CB-8925-4266-9597-78F15EF75799}"/>
                </a:ext>
              </a:extLst>
            </p:cNvPr>
            <p:cNvSpPr/>
            <p:nvPr/>
          </p:nvSpPr>
          <p:spPr>
            <a:xfrm>
              <a:off x="4764978" y="7300841"/>
              <a:ext cx="941832" cy="274320"/>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02B787CB-FF77-4D66-8BB8-94ECEFED43B0}"/>
                </a:ext>
              </a:extLst>
            </p:cNvPr>
            <p:cNvSpPr/>
            <p:nvPr/>
          </p:nvSpPr>
          <p:spPr>
            <a:xfrm>
              <a:off x="5691592" y="7300841"/>
              <a:ext cx="941832" cy="274320"/>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E1955468-F2BE-45F6-8CDC-9DEBF26373D1}"/>
                </a:ext>
              </a:extLst>
            </p:cNvPr>
            <p:cNvSpPr/>
            <p:nvPr/>
          </p:nvSpPr>
          <p:spPr>
            <a:xfrm>
              <a:off x="6628418" y="7300841"/>
              <a:ext cx="4704555" cy="274320"/>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7" name="TextBox 16">
            <a:extLst>
              <a:ext uri="{FF2B5EF4-FFF2-40B4-BE49-F238E27FC236}">
                <a16:creationId xmlns:a16="http://schemas.microsoft.com/office/drawing/2014/main" id="{EF7685A2-5E44-430C-B286-40D19C2D0685}"/>
              </a:ext>
            </a:extLst>
          </p:cNvPr>
          <p:cNvSpPr txBox="1"/>
          <p:nvPr/>
        </p:nvSpPr>
        <p:spPr>
          <a:xfrm>
            <a:off x="1" y="252886"/>
            <a:ext cx="12188950" cy="646331"/>
          </a:xfrm>
          <a:prstGeom prst="rect">
            <a:avLst/>
          </a:prstGeom>
          <a:noFill/>
        </p:spPr>
        <p:txBody>
          <a:bodyPr wrap="square" rtlCol="0">
            <a:spAutoFit/>
          </a:bodyPr>
          <a:lstStyle/>
          <a:p>
            <a:pPr lvl="0" algn="ctr">
              <a:spcAft>
                <a:spcPts val="600"/>
              </a:spcAft>
              <a:defRPr/>
            </a:pPr>
            <a:r>
              <a:rPr lang="en-US" sz="3600" b="1" dirty="0">
                <a:solidFill>
                  <a:srgbClr val="2E6F79"/>
                </a:solidFill>
                <a:latin typeface="Century Gothic" panose="020B0502020202020204" pitchFamily="34" charset="0"/>
                <a:cs typeface="Arial Black" panose="020B0604020202020204" pitchFamily="34" charset="0"/>
              </a:rPr>
              <a:t>PET Recycling Grants</a:t>
            </a:r>
          </a:p>
        </p:txBody>
      </p:sp>
      <p:sp>
        <p:nvSpPr>
          <p:cNvPr id="75" name="Title 3">
            <a:extLst>
              <a:ext uri="{FF2B5EF4-FFF2-40B4-BE49-F238E27FC236}">
                <a16:creationId xmlns:a16="http://schemas.microsoft.com/office/drawing/2014/main" id="{F633C99A-E460-C34A-BB04-0FED9345DC6C}"/>
              </a:ext>
            </a:extLst>
          </p:cNvPr>
          <p:cNvSpPr txBox="1">
            <a:spLocks/>
          </p:cNvSpPr>
          <p:nvPr/>
        </p:nvSpPr>
        <p:spPr>
          <a:xfrm>
            <a:off x="96051" y="1614115"/>
            <a:ext cx="11957404" cy="4916568"/>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457200" indent="-457200">
              <a:lnSpc>
                <a:spcPct val="100000"/>
              </a:lnSpc>
              <a:spcAft>
                <a:spcPts val="1000"/>
              </a:spcAft>
              <a:buClr>
                <a:srgbClr val="2E6F79"/>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Grants are available to upgrade MRFs and PET reclaimers to:</a:t>
            </a:r>
          </a:p>
          <a:p>
            <a:pPr marL="914371" lvl="1" indent="-457200">
              <a:spcAft>
                <a:spcPts val="1000"/>
              </a:spcAft>
              <a:buClr>
                <a:srgbClr val="2E6F79"/>
              </a:buClr>
              <a:buFont typeface="Arial" panose="020B0604020202020204" pitchFamily="34" charset="0"/>
              <a:buChar char="•"/>
            </a:pPr>
            <a:r>
              <a:rPr lang="en-US" sz="2400" b="1" dirty="0">
                <a:solidFill>
                  <a:schemeClr val="accent4"/>
                </a:solidFill>
                <a:latin typeface="Century Gothic" panose="020B0502020202020204" pitchFamily="34" charset="0"/>
              </a:rPr>
              <a:t>Capture more PET bottles</a:t>
            </a:r>
          </a:p>
          <a:p>
            <a:pPr marL="914371" lvl="1" indent="-457200">
              <a:spcAft>
                <a:spcPts val="1000"/>
              </a:spcAft>
              <a:buClr>
                <a:srgbClr val="2E6F79"/>
              </a:buClr>
              <a:buFont typeface="Arial" panose="020B0604020202020204" pitchFamily="34" charset="0"/>
              <a:buChar char="•"/>
            </a:pPr>
            <a:r>
              <a:rPr lang="en-US" sz="2400" b="1" dirty="0">
                <a:solidFill>
                  <a:schemeClr val="accent4"/>
                </a:solidFill>
                <a:latin typeface="Century Gothic" panose="020B0502020202020204" pitchFamily="34" charset="0"/>
              </a:rPr>
              <a:t>Increase sortation capabilities for PET non-bottle rigids</a:t>
            </a:r>
          </a:p>
          <a:p>
            <a:pPr marL="914371" lvl="1" indent="-457200">
              <a:spcAft>
                <a:spcPts val="1000"/>
              </a:spcAft>
              <a:buClr>
                <a:srgbClr val="2E6F79"/>
              </a:buClr>
              <a:buFont typeface="Arial" panose="020B0604020202020204" pitchFamily="34" charset="0"/>
              <a:buChar char="•"/>
            </a:pPr>
            <a:r>
              <a:rPr lang="en-US" sz="2400" b="1" dirty="0">
                <a:solidFill>
                  <a:schemeClr val="accent4"/>
                </a:solidFill>
                <a:latin typeface="Century Gothic" panose="020B0502020202020204" pitchFamily="34" charset="0"/>
              </a:rPr>
              <a:t>Strengthen recycling opportunities for pigmented and/or opaque PET</a:t>
            </a:r>
          </a:p>
          <a:p>
            <a:pPr marL="457200" indent="-457200">
              <a:lnSpc>
                <a:spcPts val="3660"/>
              </a:lnSpc>
              <a:spcAft>
                <a:spcPts val="600"/>
              </a:spcAft>
              <a:buClr>
                <a:schemeClr val="tx2"/>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Maximum Grant = $500,000, with additional funding available for outreach</a:t>
            </a:r>
          </a:p>
          <a:p>
            <a:pPr marL="457200" indent="-457200">
              <a:lnSpc>
                <a:spcPts val="3660"/>
              </a:lnSpc>
              <a:spcAft>
                <a:spcPts val="1000"/>
              </a:spcAft>
              <a:buClr>
                <a:schemeClr val="tx2"/>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PET recycling grant proposals due quarterly</a:t>
            </a:r>
          </a:p>
          <a:p>
            <a:pPr marL="457200" indent="-457200">
              <a:lnSpc>
                <a:spcPts val="3660"/>
              </a:lnSpc>
              <a:spcAft>
                <a:spcPts val="1000"/>
              </a:spcAft>
              <a:buClr>
                <a:schemeClr val="tx2"/>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Learn more at </a:t>
            </a:r>
            <a:r>
              <a:rPr lang="en-US" sz="2400" u="sng" dirty="0">
                <a:solidFill>
                  <a:schemeClr val="accent5">
                    <a:lumMod val="75000"/>
                  </a:schemeClr>
                </a:solidFill>
                <a:latin typeface="Century Gothic" panose="020B0502020202020204" pitchFamily="34" charset="0"/>
                <a:cs typeface="Arial Black" panose="020B0604020202020204" pitchFamily="34" charset="0"/>
                <a:hlinkClick r:id="rId3">
                  <a:extLst>
                    <a:ext uri="{A12FA001-AC4F-418D-AE19-62706E023703}">
                      <ahyp:hlinkClr xmlns:ahyp="http://schemas.microsoft.com/office/drawing/2018/hyperlinkcolor" val="tx"/>
                    </a:ext>
                  </a:extLst>
                </a:hlinkClick>
              </a:rPr>
              <a:t>recyclingpartnership.org/pet-recycling-coalition/</a:t>
            </a:r>
            <a:endParaRPr lang="en-US" sz="2400" u="sng" dirty="0">
              <a:solidFill>
                <a:schemeClr val="accent5">
                  <a:lumMod val="75000"/>
                </a:schemeClr>
              </a:solidFill>
              <a:latin typeface="Century Gothic" panose="020B0502020202020204" pitchFamily="34" charset="0"/>
              <a:cs typeface="Arial Black" panose="020B0604020202020204" pitchFamily="34" charset="0"/>
            </a:endParaRPr>
          </a:p>
        </p:txBody>
      </p:sp>
    </p:spTree>
    <p:extLst>
      <p:ext uri="{BB962C8B-B14F-4D97-AF65-F5344CB8AC3E}">
        <p14:creationId xmlns:p14="http://schemas.microsoft.com/office/powerpoint/2010/main" val="2191568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3B50D99-31A9-4574-B116-B648FC0A8583}"/>
              </a:ext>
            </a:extLst>
          </p:cNvPr>
          <p:cNvGrpSpPr/>
          <p:nvPr/>
        </p:nvGrpSpPr>
        <p:grpSpPr>
          <a:xfrm>
            <a:off x="-1" y="1051560"/>
            <a:ext cx="12188952" cy="228600"/>
            <a:chOff x="-855979" y="7300841"/>
            <a:chExt cx="12188952" cy="274320"/>
          </a:xfrm>
        </p:grpSpPr>
        <p:sp>
          <p:nvSpPr>
            <p:cNvPr id="25" name="Rectangle 24">
              <a:extLst>
                <a:ext uri="{FF2B5EF4-FFF2-40B4-BE49-F238E27FC236}">
                  <a16:creationId xmlns:a16="http://schemas.microsoft.com/office/drawing/2014/main" id="{4E6DACE4-3A22-46D6-B9D8-B6A60C5E2383}"/>
                </a:ext>
              </a:extLst>
            </p:cNvPr>
            <p:cNvSpPr/>
            <p:nvPr/>
          </p:nvSpPr>
          <p:spPr>
            <a:xfrm>
              <a:off x="-855979" y="7300841"/>
              <a:ext cx="941832" cy="274320"/>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3049707C-2C87-4883-B9CB-C92A959BF83B}"/>
                </a:ext>
              </a:extLst>
            </p:cNvPr>
            <p:cNvSpPr/>
            <p:nvPr/>
          </p:nvSpPr>
          <p:spPr>
            <a:xfrm>
              <a:off x="80847" y="7300841"/>
              <a:ext cx="936826" cy="274320"/>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384C4055-F1F2-461A-BF1D-1707F9CB59B9}"/>
                </a:ext>
              </a:extLst>
            </p:cNvPr>
            <p:cNvSpPr/>
            <p:nvPr/>
          </p:nvSpPr>
          <p:spPr>
            <a:xfrm>
              <a:off x="1017673" y="7300841"/>
              <a:ext cx="936826" cy="274320"/>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16718BFB-5942-4E82-B20D-B71A24271215}"/>
                </a:ext>
              </a:extLst>
            </p:cNvPr>
            <p:cNvSpPr/>
            <p:nvPr/>
          </p:nvSpPr>
          <p:spPr>
            <a:xfrm>
              <a:off x="1954499" y="7300841"/>
              <a:ext cx="936826" cy="274320"/>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C9526F88-F990-4C4D-A709-CB9C819B7A09}"/>
                </a:ext>
              </a:extLst>
            </p:cNvPr>
            <p:cNvSpPr/>
            <p:nvPr/>
          </p:nvSpPr>
          <p:spPr>
            <a:xfrm>
              <a:off x="2891326" y="7300841"/>
              <a:ext cx="941832" cy="274320"/>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0" name="Rectangle 29">
              <a:extLst>
                <a:ext uri="{FF2B5EF4-FFF2-40B4-BE49-F238E27FC236}">
                  <a16:creationId xmlns:a16="http://schemas.microsoft.com/office/drawing/2014/main" id="{3C7B09F9-07E3-4CAA-BBBB-8ED457F3FE3C}"/>
                </a:ext>
              </a:extLst>
            </p:cNvPr>
            <p:cNvSpPr/>
            <p:nvPr/>
          </p:nvSpPr>
          <p:spPr>
            <a:xfrm>
              <a:off x="3828152" y="7300841"/>
              <a:ext cx="941832" cy="274320"/>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F10E79CB-8925-4266-9597-78F15EF75799}"/>
                </a:ext>
              </a:extLst>
            </p:cNvPr>
            <p:cNvSpPr/>
            <p:nvPr/>
          </p:nvSpPr>
          <p:spPr>
            <a:xfrm>
              <a:off x="4764978" y="7300841"/>
              <a:ext cx="941832" cy="274320"/>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02B787CB-FF77-4D66-8BB8-94ECEFED43B0}"/>
                </a:ext>
              </a:extLst>
            </p:cNvPr>
            <p:cNvSpPr/>
            <p:nvPr/>
          </p:nvSpPr>
          <p:spPr>
            <a:xfrm>
              <a:off x="5691592" y="7300841"/>
              <a:ext cx="941832" cy="274320"/>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E1955468-F2BE-45F6-8CDC-9DEBF26373D1}"/>
                </a:ext>
              </a:extLst>
            </p:cNvPr>
            <p:cNvSpPr/>
            <p:nvPr/>
          </p:nvSpPr>
          <p:spPr>
            <a:xfrm>
              <a:off x="6628418" y="7300841"/>
              <a:ext cx="4704555" cy="274320"/>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7" name="TextBox 16">
            <a:extLst>
              <a:ext uri="{FF2B5EF4-FFF2-40B4-BE49-F238E27FC236}">
                <a16:creationId xmlns:a16="http://schemas.microsoft.com/office/drawing/2014/main" id="{EF7685A2-5E44-430C-B286-40D19C2D0685}"/>
              </a:ext>
            </a:extLst>
          </p:cNvPr>
          <p:cNvSpPr txBox="1"/>
          <p:nvPr/>
        </p:nvSpPr>
        <p:spPr>
          <a:xfrm>
            <a:off x="1" y="252886"/>
            <a:ext cx="12188950" cy="646331"/>
          </a:xfrm>
          <a:prstGeom prst="rect">
            <a:avLst/>
          </a:prstGeom>
          <a:noFill/>
        </p:spPr>
        <p:txBody>
          <a:bodyPr wrap="square" rtlCol="0">
            <a:spAutoFit/>
          </a:bodyPr>
          <a:lstStyle/>
          <a:p>
            <a:pPr lvl="0" algn="ctr">
              <a:spcAft>
                <a:spcPts val="600"/>
              </a:spcAft>
              <a:defRPr/>
            </a:pPr>
            <a:r>
              <a:rPr lang="en-US" sz="3600" b="1" dirty="0">
                <a:solidFill>
                  <a:srgbClr val="2E6F79"/>
                </a:solidFill>
                <a:latin typeface="Century Gothic" panose="020B0502020202020204" pitchFamily="34" charset="0"/>
                <a:cs typeface="Arial Black" panose="020B0604020202020204" pitchFamily="34" charset="0"/>
              </a:rPr>
              <a:t>Can Capture Grants for MRFs</a:t>
            </a:r>
          </a:p>
        </p:txBody>
      </p:sp>
      <p:sp>
        <p:nvSpPr>
          <p:cNvPr id="75" name="Title 3">
            <a:extLst>
              <a:ext uri="{FF2B5EF4-FFF2-40B4-BE49-F238E27FC236}">
                <a16:creationId xmlns:a16="http://schemas.microsoft.com/office/drawing/2014/main" id="{F633C99A-E460-C34A-BB04-0FED9345DC6C}"/>
              </a:ext>
            </a:extLst>
          </p:cNvPr>
          <p:cNvSpPr txBox="1">
            <a:spLocks/>
          </p:cNvSpPr>
          <p:nvPr/>
        </p:nvSpPr>
        <p:spPr>
          <a:xfrm>
            <a:off x="96051" y="1614275"/>
            <a:ext cx="11970611" cy="5243725"/>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457200" indent="-457200">
              <a:lnSpc>
                <a:spcPct val="100000"/>
              </a:lnSpc>
              <a:spcAft>
                <a:spcPts val="600"/>
              </a:spcAft>
              <a:buClr>
                <a:srgbClr val="2E6F79"/>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MRF grants to support investments in equipment that increase the capture of aluminum cans</a:t>
            </a:r>
          </a:p>
          <a:p>
            <a:pPr marL="914371" lvl="1" indent="-457200">
              <a:buClr>
                <a:srgbClr val="2E6F79"/>
              </a:buClr>
              <a:buFont typeface="Arial" panose="020B0604020202020204" pitchFamily="34" charset="0"/>
              <a:buChar char="•"/>
            </a:pPr>
            <a:r>
              <a:rPr lang="en-US" sz="2400" b="1" dirty="0">
                <a:solidFill>
                  <a:schemeClr val="accent2"/>
                </a:solidFill>
                <a:latin typeface="Century Gothic" panose="020B0502020202020204" pitchFamily="34" charset="0"/>
                <a:cs typeface="Arial Black" panose="020B0604020202020204" pitchFamily="34" charset="0"/>
              </a:rPr>
              <a:t>Eddy current, optical or robotic sortation equipment</a:t>
            </a:r>
          </a:p>
          <a:p>
            <a:pPr marL="914371" lvl="1" indent="-457200">
              <a:buClr>
                <a:srgbClr val="2E6F79"/>
              </a:buClr>
              <a:buFont typeface="Arial" panose="020B0604020202020204" pitchFamily="34" charset="0"/>
              <a:buChar char="•"/>
            </a:pPr>
            <a:r>
              <a:rPr lang="en-US" sz="2400" b="1" dirty="0">
                <a:solidFill>
                  <a:schemeClr val="accent2"/>
                </a:solidFill>
                <a:latin typeface="Century Gothic" panose="020B0502020202020204" pitchFamily="34" charset="0"/>
                <a:cs typeface="Arial Black" panose="020B0604020202020204" pitchFamily="34" charset="0"/>
              </a:rPr>
              <a:t>Conveyors, bunkers or other storage for materials </a:t>
            </a:r>
          </a:p>
          <a:p>
            <a:pPr marL="457200" indent="-457200">
              <a:lnSpc>
                <a:spcPts val="3660"/>
              </a:lnSpc>
              <a:spcAft>
                <a:spcPts val="600"/>
              </a:spcAft>
              <a:buClr>
                <a:schemeClr val="tx2"/>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Maximum Grant = $75,000</a:t>
            </a:r>
          </a:p>
          <a:p>
            <a:pPr marL="457200" indent="-457200">
              <a:lnSpc>
                <a:spcPts val="3660"/>
              </a:lnSpc>
              <a:spcAft>
                <a:spcPts val="600"/>
              </a:spcAft>
              <a:buClr>
                <a:schemeClr val="tx2"/>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Two rounds of applications, first cycle focused on southeast, second cycle nation-wide (6 grants total)</a:t>
            </a:r>
          </a:p>
          <a:p>
            <a:pPr marL="457200" indent="-457200">
              <a:lnSpc>
                <a:spcPts val="3660"/>
              </a:lnSpc>
              <a:spcAft>
                <a:spcPts val="600"/>
              </a:spcAft>
              <a:buClr>
                <a:schemeClr val="tx2"/>
              </a:buClr>
              <a:buFont typeface="Arial" panose="020B0604020202020204" pitchFamily="34" charset="0"/>
              <a:buChar char="•"/>
            </a:pPr>
            <a:r>
              <a:rPr lang="en-US" sz="2800" b="1" dirty="0">
                <a:solidFill>
                  <a:srgbClr val="2E6F79"/>
                </a:solidFill>
                <a:latin typeface="Century Gothic" panose="020B0502020202020204" pitchFamily="34" charset="0"/>
                <a:cs typeface="Arial Black" panose="020B0604020202020204" pitchFamily="34" charset="0"/>
              </a:rPr>
              <a:t>Working to build funding to support more grant cycles so reach out if you know of opportunities!</a:t>
            </a:r>
          </a:p>
        </p:txBody>
      </p:sp>
    </p:spTree>
    <p:extLst>
      <p:ext uri="{BB962C8B-B14F-4D97-AF65-F5344CB8AC3E}">
        <p14:creationId xmlns:p14="http://schemas.microsoft.com/office/powerpoint/2010/main" val="3406948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646331"/>
          </a:xfrm>
          <a:prstGeom prst="rect">
            <a:avLst/>
          </a:prstGeom>
          <a:noFill/>
        </p:spPr>
        <p:txBody>
          <a:bodyPr wrap="square" rtlCol="0">
            <a:spAutoFit/>
          </a:bodyPr>
          <a:lstStyle/>
          <a:p>
            <a:pPr algn="ctr"/>
            <a:r>
              <a:rPr lang="en-US" sz="3600" b="1" dirty="0">
                <a:solidFill>
                  <a:srgbClr val="2E6F79"/>
                </a:solidFill>
              </a:rPr>
              <a:t>Just making sure you’re paying attention</a:t>
            </a:r>
          </a:p>
        </p:txBody>
      </p:sp>
      <p:sp>
        <p:nvSpPr>
          <p:cNvPr id="16" name="Rectangle 15">
            <a:extLst>
              <a:ext uri="{FF2B5EF4-FFF2-40B4-BE49-F238E27FC236}">
                <a16:creationId xmlns:a16="http://schemas.microsoft.com/office/drawing/2014/main" id="{950D1CEE-3485-415E-A1D1-E884D047DD09}"/>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picture containing ground, dog, indoor, black&#10;&#10;Description automatically generated">
            <a:extLst>
              <a:ext uri="{FF2B5EF4-FFF2-40B4-BE49-F238E27FC236}">
                <a16:creationId xmlns:a16="http://schemas.microsoft.com/office/drawing/2014/main" id="{522BDC7C-7143-432A-5CE8-B747AA2C1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39" y="1088318"/>
            <a:ext cx="5456184" cy="5664133"/>
          </a:xfrm>
          <a:prstGeom prst="rect">
            <a:avLst/>
          </a:prstGeom>
        </p:spPr>
      </p:pic>
      <p:pic>
        <p:nvPicPr>
          <p:cNvPr id="6" name="Picture 5" descr="A picture containing ground, dog, outdoor, mammal&#10;&#10;Description automatically generated">
            <a:extLst>
              <a:ext uri="{FF2B5EF4-FFF2-40B4-BE49-F238E27FC236}">
                <a16:creationId xmlns:a16="http://schemas.microsoft.com/office/drawing/2014/main" id="{43083178-5203-0C99-AB3A-E9C6599EB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263" y="1086005"/>
            <a:ext cx="4810095" cy="2982259"/>
          </a:xfrm>
          <a:prstGeom prst="rect">
            <a:avLst/>
          </a:prstGeom>
        </p:spPr>
      </p:pic>
      <p:pic>
        <p:nvPicPr>
          <p:cNvPr id="8" name="Picture 7" descr="A cat looking through a hole in a wall&#10;&#10;Description automatically generated with low confidence">
            <a:extLst>
              <a:ext uri="{FF2B5EF4-FFF2-40B4-BE49-F238E27FC236}">
                <a16:creationId xmlns:a16="http://schemas.microsoft.com/office/drawing/2014/main" id="{3FDE32C6-1C76-B2B7-66C1-C881DBA2A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89" y="3744687"/>
            <a:ext cx="4514850" cy="3009900"/>
          </a:xfrm>
          <a:prstGeom prst="rect">
            <a:avLst/>
          </a:prstGeom>
        </p:spPr>
      </p:pic>
    </p:spTree>
    <p:extLst>
      <p:ext uri="{BB962C8B-B14F-4D97-AF65-F5344CB8AC3E}">
        <p14:creationId xmlns:p14="http://schemas.microsoft.com/office/powerpoint/2010/main" val="1126257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FDE68E1-98BB-C14B-AC7D-C6BBDCC85E57}"/>
              </a:ext>
            </a:extLst>
          </p:cNvPr>
          <p:cNvSpPr>
            <a:spLocks noGrp="1"/>
          </p:cNvSpPr>
          <p:nvPr>
            <p:ph type="ctrTitle"/>
          </p:nvPr>
        </p:nvSpPr>
        <p:spPr>
          <a:xfrm>
            <a:off x="946482" y="1871663"/>
            <a:ext cx="10635918" cy="1016684"/>
          </a:xfrm>
        </p:spPr>
        <p:txBody>
          <a:bodyPr>
            <a:normAutofit/>
          </a:bodyPr>
          <a:lstStyle/>
          <a:p>
            <a:r>
              <a:rPr lang="en-US" b="0" dirty="0">
                <a:latin typeface="Gotham Bold" panose="02000803030000020004"/>
              </a:rPr>
              <a:t>State and Regional – massive leverage</a:t>
            </a:r>
          </a:p>
        </p:txBody>
      </p:sp>
      <p:sp>
        <p:nvSpPr>
          <p:cNvPr id="11" name="Subtitle 10">
            <a:extLst>
              <a:ext uri="{FF2B5EF4-FFF2-40B4-BE49-F238E27FC236}">
                <a16:creationId xmlns:a16="http://schemas.microsoft.com/office/drawing/2014/main" id="{0B8242FB-AEB8-D946-BCC7-7A173587ADB3}"/>
              </a:ext>
            </a:extLst>
          </p:cNvPr>
          <p:cNvSpPr>
            <a:spLocks noGrp="1"/>
          </p:cNvSpPr>
          <p:nvPr>
            <p:ph type="subTitle" idx="1"/>
          </p:nvPr>
        </p:nvSpPr>
        <p:spPr/>
        <p:txBody>
          <a:bodyPr/>
          <a:lstStyle/>
          <a:p>
            <a:r>
              <a:rPr lang="en-US" dirty="0"/>
              <a:t> </a:t>
            </a:r>
          </a:p>
        </p:txBody>
      </p:sp>
      <p:sp>
        <p:nvSpPr>
          <p:cNvPr id="2" name="Rectangle 1">
            <a:extLst>
              <a:ext uri="{FF2B5EF4-FFF2-40B4-BE49-F238E27FC236}">
                <a16:creationId xmlns:a16="http://schemas.microsoft.com/office/drawing/2014/main" id="{203C7226-14BA-4EE1-8D32-D75124437B91}"/>
              </a:ext>
            </a:extLst>
          </p:cNvPr>
          <p:cNvSpPr/>
          <p:nvPr/>
        </p:nvSpPr>
        <p:spPr>
          <a:xfrm>
            <a:off x="946482" y="2764631"/>
            <a:ext cx="3948546" cy="623455"/>
          </a:xfrm>
          <a:prstGeom prst="rect">
            <a:avLst/>
          </a:prstGeom>
          <a:solidFill>
            <a:srgbClr val="2F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HTF Book"/>
              <a:ea typeface="+mn-ea"/>
              <a:cs typeface="+mn-cs"/>
            </a:endParaRPr>
          </a:p>
        </p:txBody>
      </p:sp>
      <p:sp>
        <p:nvSpPr>
          <p:cNvPr id="5" name="Subtitle 10">
            <a:extLst>
              <a:ext uri="{FF2B5EF4-FFF2-40B4-BE49-F238E27FC236}">
                <a16:creationId xmlns:a16="http://schemas.microsoft.com/office/drawing/2014/main" id="{46AF828A-0DBF-4EC5-82A5-B819D850C8FB}"/>
              </a:ext>
            </a:extLst>
          </p:cNvPr>
          <p:cNvSpPr txBox="1">
            <a:spLocks/>
          </p:cNvSpPr>
          <p:nvPr/>
        </p:nvSpPr>
        <p:spPr>
          <a:xfrm>
            <a:off x="1001902" y="2888347"/>
            <a:ext cx="10635916" cy="10166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Gotham Bold" panose="0200080303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FFFFFF"/>
                </a:solidFill>
              </a:rPr>
              <a:t> </a:t>
            </a:r>
            <a:endPar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endParaRPr>
          </a:p>
        </p:txBody>
      </p:sp>
    </p:spTree>
    <p:extLst>
      <p:ext uri="{BB962C8B-B14F-4D97-AF65-F5344CB8AC3E}">
        <p14:creationId xmlns:p14="http://schemas.microsoft.com/office/powerpoint/2010/main" val="3544192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877C3F-FC89-152C-533B-536D18F4E7C2}"/>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4CF317A4-6D84-C841-A092-BCA2F6F69213}"/>
              </a:ext>
            </a:extLst>
          </p:cNvPr>
          <p:cNvSpPr>
            <a:spLocks noGrp="1"/>
          </p:cNvSpPr>
          <p:nvPr>
            <p:ph sz="half" idx="2"/>
          </p:nvPr>
        </p:nvSpPr>
        <p:spPr/>
        <p:txBody>
          <a:bodyPr/>
          <a:lstStyle/>
          <a:p>
            <a:r>
              <a:rPr lang="en-US" dirty="0"/>
              <a:t>Phase II – SF, MF &amp; DO Quality Improvement</a:t>
            </a:r>
          </a:p>
          <a:p>
            <a:pPr marL="342900" indent="-342900">
              <a:buFont typeface="Arial" panose="020B0604020202020204" pitchFamily="34" charset="0"/>
              <a:buChar char="•"/>
            </a:pPr>
            <a:r>
              <a:rPr lang="en-US" dirty="0"/>
              <a:t>$1.3M contract for 2022</a:t>
            </a:r>
          </a:p>
          <a:p>
            <a:pPr marL="342900" indent="-342900">
              <a:buFont typeface="Arial" panose="020B0604020202020204" pitchFamily="34" charset="0"/>
              <a:buChar char="•"/>
            </a:pPr>
            <a:r>
              <a:rPr lang="en-US" dirty="0"/>
              <a:t>14 grantees (representing 98 communities)</a:t>
            </a:r>
          </a:p>
          <a:p>
            <a:pPr marL="342900" indent="-342900">
              <a:buFont typeface="Arial" panose="020B0604020202020204" pitchFamily="34" charset="0"/>
              <a:buChar char="•"/>
            </a:pPr>
            <a:r>
              <a:rPr lang="en-US" dirty="0"/>
              <a:t>App to Action grants</a:t>
            </a:r>
          </a:p>
          <a:p>
            <a:pPr marL="342900" indent="-342900">
              <a:buFont typeface="Arial" panose="020B0604020202020204" pitchFamily="34" charset="0"/>
              <a:buChar char="•"/>
            </a:pPr>
            <a:r>
              <a:rPr lang="en-US" dirty="0"/>
              <a:t>AI technology pilots (curbside, DO)</a:t>
            </a:r>
          </a:p>
          <a:p>
            <a:pPr marL="342900" indent="-342900">
              <a:buFont typeface="Arial" panose="020B0604020202020204" pitchFamily="34" charset="0"/>
              <a:buChar char="•"/>
            </a:pPr>
            <a:r>
              <a:rPr lang="en-US" dirty="0"/>
              <a:t>Small Community Education Grant</a:t>
            </a:r>
          </a:p>
          <a:p>
            <a:endParaRPr lang="en-US" dirty="0"/>
          </a:p>
          <a:p>
            <a:r>
              <a:rPr lang="en-US" dirty="0"/>
              <a:t>Phase III – Scoping for 2023</a:t>
            </a:r>
          </a:p>
          <a:p>
            <a:pPr marL="114300" marR="0" lvl="0">
              <a:lnSpc>
                <a:spcPct val="90000"/>
              </a:lnSpc>
              <a:spcBef>
                <a:spcPts val="0"/>
              </a:spcBef>
              <a:spcAft>
                <a:spcPts val="600"/>
              </a:spcAft>
            </a:pPr>
            <a:endParaRPr lang="en-US" sz="2000" dirty="0"/>
          </a:p>
        </p:txBody>
      </p:sp>
      <p:sp>
        <p:nvSpPr>
          <p:cNvPr id="8" name="Slide Number Placeholder 5">
            <a:extLst>
              <a:ext uri="{FF2B5EF4-FFF2-40B4-BE49-F238E27FC236}">
                <a16:creationId xmlns:a16="http://schemas.microsoft.com/office/drawing/2014/main" id="{2EDB7EC9-D7E2-D169-B08C-D4F30D0D7240}"/>
              </a:ext>
            </a:extLst>
          </p:cNvPr>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CC2FB7E-E9FD-AA44-8101-F627C1923673}" type="slidenum">
              <a:rPr kumimoji="0" lang="en-US" sz="1200" b="1"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8914F2E8-F2AF-B64A-D9A4-E4E885E2CFD1}"/>
              </a:ext>
            </a:extLst>
          </p:cNvPr>
          <p:cNvSpPr>
            <a:spLocks noGrp="1"/>
          </p:cNvSpPr>
          <p:nvPr>
            <p:ph sz="half" idx="1"/>
          </p:nvPr>
        </p:nvSpPr>
        <p:spPr/>
        <p:txBody>
          <a:bodyPr/>
          <a:lstStyle/>
          <a:p>
            <a:r>
              <a:rPr lang="en-US" dirty="0"/>
              <a:t>Phase I – SF &amp; DO Quality Improvement</a:t>
            </a:r>
          </a:p>
          <a:p>
            <a:pPr marL="342900" indent="-342900">
              <a:buFont typeface="Arial" panose="020B0604020202020204" pitchFamily="34" charset="0"/>
              <a:buChar char="•"/>
            </a:pPr>
            <a:r>
              <a:rPr lang="en-US" dirty="0"/>
              <a:t>$2.1M contract 2020, extended 2021</a:t>
            </a:r>
          </a:p>
          <a:p>
            <a:pPr marL="342900" indent="-342900">
              <a:buFont typeface="Arial" panose="020B0604020202020204" pitchFamily="34" charset="0"/>
              <a:buChar char="•"/>
            </a:pPr>
            <a:r>
              <a:rPr lang="en-US" dirty="0"/>
              <a:t>14 grantees (representing over 100 communities)</a:t>
            </a:r>
          </a:p>
          <a:p>
            <a:pPr marL="342900" indent="-342900">
              <a:buFont typeface="Arial" panose="020B0604020202020204" pitchFamily="34" charset="0"/>
              <a:buChar char="•"/>
            </a:pPr>
            <a:r>
              <a:rPr lang="en-US" dirty="0"/>
              <a:t>DO Social Media Toolkit</a:t>
            </a:r>
          </a:p>
          <a:p>
            <a:pPr marL="342900" indent="-342900">
              <a:buFont typeface="Arial" panose="020B0604020202020204" pitchFamily="34" charset="0"/>
              <a:buChar char="•"/>
            </a:pPr>
            <a:r>
              <a:rPr lang="en-US" dirty="0"/>
              <a:t>DO Toolkit</a:t>
            </a:r>
          </a:p>
        </p:txBody>
      </p:sp>
      <p:grpSp>
        <p:nvGrpSpPr>
          <p:cNvPr id="4" name="Group 3">
            <a:extLst>
              <a:ext uri="{FF2B5EF4-FFF2-40B4-BE49-F238E27FC236}">
                <a16:creationId xmlns:a16="http://schemas.microsoft.com/office/drawing/2014/main" id="{D7678A03-FDAC-6F26-D212-1331ABFB9031}"/>
              </a:ext>
            </a:extLst>
          </p:cNvPr>
          <p:cNvGrpSpPr/>
          <p:nvPr/>
        </p:nvGrpSpPr>
        <p:grpSpPr>
          <a:xfrm>
            <a:off x="0" y="897903"/>
            <a:ext cx="12191999" cy="98655"/>
            <a:chOff x="0" y="1524693"/>
            <a:chExt cx="12191999" cy="214892"/>
          </a:xfrm>
        </p:grpSpPr>
        <p:sp>
          <p:nvSpPr>
            <p:cNvPr id="6" name="Rectangle 5">
              <a:extLst>
                <a:ext uri="{FF2B5EF4-FFF2-40B4-BE49-F238E27FC236}">
                  <a16:creationId xmlns:a16="http://schemas.microsoft.com/office/drawing/2014/main" id="{F16540A7-5EF4-D522-3500-4A54513A850F}"/>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EC486F0-6612-3BC5-0DA3-1C863A5A2036}"/>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1B19E73-0C42-3168-E18C-9C335A986C71}"/>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586278E-4F5E-009C-80E0-3FA6EA7A5B37}"/>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FD09C14-BF07-D727-90D8-0DCDD68AF4B6}"/>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EDE1761-8CC7-EA18-1C02-306FAD547FD3}"/>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249659B-79CE-BA00-CA69-B4356B8EE13A}"/>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E6FCF29-A290-A677-76B6-29575F14D141}"/>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E2F1068-73B2-6D68-130F-134A8D601A34}"/>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itle 18">
            <a:extLst>
              <a:ext uri="{FF2B5EF4-FFF2-40B4-BE49-F238E27FC236}">
                <a16:creationId xmlns:a16="http://schemas.microsoft.com/office/drawing/2014/main" id="{50F46CEC-305F-93D6-D297-7B23D3A85A3D}"/>
              </a:ext>
            </a:extLst>
          </p:cNvPr>
          <p:cNvSpPr txBox="1">
            <a:spLocks noGrp="1"/>
          </p:cNvSpPr>
          <p:nvPr>
            <p:ph type="title"/>
          </p:nvPr>
        </p:nvSpPr>
        <p:spPr>
          <a:xfrm>
            <a:off x="593725" y="457200"/>
            <a:ext cx="11001375" cy="534988"/>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MICHIGAN – The Partnership as Contractor</a:t>
            </a:r>
          </a:p>
        </p:txBody>
      </p:sp>
    </p:spTree>
    <p:extLst>
      <p:ext uri="{BB962C8B-B14F-4D97-AF65-F5344CB8AC3E}">
        <p14:creationId xmlns:p14="http://schemas.microsoft.com/office/powerpoint/2010/main" val="82892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6D3383-67D0-F8DA-F7D1-C55B94B164B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Michigan Scorecard</a:t>
            </a:r>
          </a:p>
        </p:txBody>
      </p:sp>
      <p:sp>
        <p:nvSpPr>
          <p:cNvPr id="4" name="Slide Number Placeholder 3">
            <a:extLst>
              <a:ext uri="{FF2B5EF4-FFF2-40B4-BE49-F238E27FC236}">
                <a16:creationId xmlns:a16="http://schemas.microsoft.com/office/drawing/2014/main" id="{651B5069-923E-1C58-7C3F-E902E6225F21}"/>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endParaRPr lang="en-US" dirty="0">
              <a:solidFill>
                <a:schemeClr val="tx1">
                  <a:tint val="75000"/>
                </a:schemeClr>
              </a:solidFill>
              <a:latin typeface="+mn-lt"/>
            </a:endParaRPr>
          </a:p>
        </p:txBody>
      </p:sp>
      <p:grpSp>
        <p:nvGrpSpPr>
          <p:cNvPr id="3" name="Group 2">
            <a:extLst>
              <a:ext uri="{FF2B5EF4-FFF2-40B4-BE49-F238E27FC236}">
                <a16:creationId xmlns:a16="http://schemas.microsoft.com/office/drawing/2014/main" id="{D592E223-EC69-8584-E6EC-C8EE2C76D531}"/>
              </a:ext>
            </a:extLst>
          </p:cNvPr>
          <p:cNvGrpSpPr/>
          <p:nvPr/>
        </p:nvGrpSpPr>
        <p:grpSpPr>
          <a:xfrm>
            <a:off x="290210" y="787703"/>
            <a:ext cx="4743292" cy="5161802"/>
            <a:chOff x="317247" y="228043"/>
            <a:chExt cx="5844747" cy="6054167"/>
          </a:xfrm>
        </p:grpSpPr>
        <p:pic>
          <p:nvPicPr>
            <p:cNvPr id="6" name="Picture" title="This slide contains the following visuals: Project type sized by Households Reached ,slicer ,slicer ,slicer. Please refer to the notes on this slide for details">
              <a:hlinkClick r:id="rId3"/>
              <a:extLst>
                <a:ext uri="{FF2B5EF4-FFF2-40B4-BE49-F238E27FC236}">
                  <a16:creationId xmlns:a16="http://schemas.microsoft.com/office/drawing/2014/main" id="{8D688684-EA6F-6042-FBA3-3651E2868BEE}"/>
                </a:ext>
              </a:extLst>
            </p:cNvPr>
            <p:cNvPicPr>
              <a:picLocks noChangeAspect="1"/>
            </p:cNvPicPr>
            <p:nvPr/>
          </p:nvPicPr>
          <p:blipFill rotWithShape="1">
            <a:blip r:embed="rId4"/>
            <a:srcRect l="4677" t="14728" r="58471" b="18365"/>
            <a:stretch/>
          </p:blipFill>
          <p:spPr>
            <a:xfrm>
              <a:off x="317247" y="228043"/>
              <a:ext cx="5844747" cy="6054167"/>
            </a:xfrm>
            <a:prstGeom prst="rect">
              <a:avLst/>
            </a:prstGeom>
            <a:noFill/>
          </p:spPr>
        </p:pic>
        <p:pic>
          <p:nvPicPr>
            <p:cNvPr id="2" name="Picture" title="This slide contains the following visuals: Project type sized by Households Reached ,slicer ,slicer ,slicer. Please refer to the notes on this slide for details">
              <a:hlinkClick r:id="rId3"/>
              <a:extLst>
                <a:ext uri="{FF2B5EF4-FFF2-40B4-BE49-F238E27FC236}">
                  <a16:creationId xmlns:a16="http://schemas.microsoft.com/office/drawing/2014/main" id="{D4B3F02A-A768-8F53-A32D-0234D5DB5499}"/>
                </a:ext>
              </a:extLst>
            </p:cNvPr>
            <p:cNvPicPr>
              <a:picLocks noChangeAspect="1"/>
            </p:cNvPicPr>
            <p:nvPr/>
          </p:nvPicPr>
          <p:blipFill rotWithShape="1">
            <a:blip r:embed="rId4"/>
            <a:srcRect l="46734" t="2570" r="36285" b="67569"/>
            <a:stretch/>
          </p:blipFill>
          <p:spPr>
            <a:xfrm>
              <a:off x="317247" y="4528466"/>
              <a:ext cx="1748109" cy="1753744"/>
            </a:xfrm>
            <a:prstGeom prst="rect">
              <a:avLst/>
            </a:prstGeom>
            <a:noFill/>
          </p:spPr>
        </p:pic>
      </p:grpSp>
      <p:sp>
        <p:nvSpPr>
          <p:cNvPr id="8" name="TextBox 7">
            <a:extLst>
              <a:ext uri="{FF2B5EF4-FFF2-40B4-BE49-F238E27FC236}">
                <a16:creationId xmlns:a16="http://schemas.microsoft.com/office/drawing/2014/main" id="{837929A8-6AD7-B30F-3B44-1CE9730699CD}"/>
              </a:ext>
            </a:extLst>
          </p:cNvPr>
          <p:cNvSpPr txBox="1"/>
          <p:nvPr/>
        </p:nvSpPr>
        <p:spPr>
          <a:xfrm>
            <a:off x="3446621" y="31542"/>
            <a:ext cx="4743292" cy="646331"/>
          </a:xfrm>
          <a:prstGeom prst="rect">
            <a:avLst/>
          </a:prstGeom>
          <a:noFill/>
        </p:spPr>
        <p:txBody>
          <a:bodyPr wrap="square" rtlCol="0">
            <a:spAutoFit/>
          </a:bodyPr>
          <a:lstStyle/>
          <a:p>
            <a:r>
              <a:rPr lang="en-US" sz="3600" b="1" dirty="0"/>
              <a:t>Impact in Michigan</a:t>
            </a:r>
          </a:p>
        </p:txBody>
      </p:sp>
      <p:pic>
        <p:nvPicPr>
          <p:cNvPr id="10" name="Picture 9">
            <a:extLst>
              <a:ext uri="{FF2B5EF4-FFF2-40B4-BE49-F238E27FC236}">
                <a16:creationId xmlns:a16="http://schemas.microsoft.com/office/drawing/2014/main" id="{D4045E26-9D14-D892-5A59-7D12E7A1D3F6}"/>
              </a:ext>
            </a:extLst>
          </p:cNvPr>
          <p:cNvPicPr>
            <a:picLocks noChangeAspect="1"/>
          </p:cNvPicPr>
          <p:nvPr/>
        </p:nvPicPr>
        <p:blipFill rotWithShape="1">
          <a:blip r:embed="rId5"/>
          <a:srcRect l="21901"/>
          <a:stretch/>
        </p:blipFill>
        <p:spPr>
          <a:xfrm>
            <a:off x="5214136" y="787703"/>
            <a:ext cx="4180484" cy="5161802"/>
          </a:xfrm>
          <a:prstGeom prst="rect">
            <a:avLst/>
          </a:prstGeom>
        </p:spPr>
      </p:pic>
      <p:sp>
        <p:nvSpPr>
          <p:cNvPr id="16" name="TextBox 15">
            <a:extLst>
              <a:ext uri="{FF2B5EF4-FFF2-40B4-BE49-F238E27FC236}">
                <a16:creationId xmlns:a16="http://schemas.microsoft.com/office/drawing/2014/main" id="{1A5B7287-07DA-6FB4-EFB2-A581E32076E5}"/>
              </a:ext>
            </a:extLst>
          </p:cNvPr>
          <p:cNvSpPr txBox="1"/>
          <p:nvPr/>
        </p:nvSpPr>
        <p:spPr>
          <a:xfrm>
            <a:off x="9731873" y="5077181"/>
            <a:ext cx="2460127" cy="737809"/>
          </a:xfrm>
          <a:prstGeom prst="rect">
            <a:avLst/>
          </a:prstGeom>
          <a:noFill/>
        </p:spPr>
        <p:txBody>
          <a:bodyPr wrap="square" rtlCol="0">
            <a:spAutoFit/>
          </a:bodyPr>
          <a:lstStyle/>
          <a:p>
            <a:r>
              <a:rPr lang="en-US" sz="1400" dirty="0"/>
              <a:t>Curbside Infrastructure</a:t>
            </a:r>
          </a:p>
          <a:p>
            <a:r>
              <a:rPr lang="en-US" sz="1400" dirty="0"/>
              <a:t>Quality Improvement</a:t>
            </a:r>
          </a:p>
          <a:p>
            <a:r>
              <a:rPr lang="en-US" sz="1400" dirty="0"/>
              <a:t>MRF Infrastructure</a:t>
            </a:r>
          </a:p>
        </p:txBody>
      </p:sp>
      <p:sp>
        <p:nvSpPr>
          <p:cNvPr id="17" name="Oval 16">
            <a:extLst>
              <a:ext uri="{FF2B5EF4-FFF2-40B4-BE49-F238E27FC236}">
                <a16:creationId xmlns:a16="http://schemas.microsoft.com/office/drawing/2014/main" id="{BD893024-92AC-A86D-CFBF-62EC3982CB50}"/>
              </a:ext>
            </a:extLst>
          </p:cNvPr>
          <p:cNvSpPr/>
          <p:nvPr/>
        </p:nvSpPr>
        <p:spPr>
          <a:xfrm flipH="1" flipV="1">
            <a:off x="9577436" y="5105857"/>
            <a:ext cx="183251" cy="192047"/>
          </a:xfrm>
          <a:prstGeom prst="ellipse">
            <a:avLst/>
          </a:prstGeom>
          <a:solidFill>
            <a:srgbClr val="75B3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D6E8CC8-4270-3CF1-6A2E-A562D798440C}"/>
              </a:ext>
            </a:extLst>
          </p:cNvPr>
          <p:cNvSpPr/>
          <p:nvPr/>
        </p:nvSpPr>
        <p:spPr>
          <a:xfrm flipH="1" flipV="1">
            <a:off x="9576931" y="5327055"/>
            <a:ext cx="183251" cy="192047"/>
          </a:xfrm>
          <a:prstGeom prst="ellipse">
            <a:avLst/>
          </a:prstGeom>
          <a:solidFill>
            <a:srgbClr val="EF7B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9FA8A769-E5E5-1C43-34F5-AAD7D0C6D37D}"/>
              </a:ext>
            </a:extLst>
          </p:cNvPr>
          <p:cNvSpPr/>
          <p:nvPr/>
        </p:nvSpPr>
        <p:spPr>
          <a:xfrm>
            <a:off x="9578609" y="5545828"/>
            <a:ext cx="181573" cy="192047"/>
          </a:xfrm>
          <a:prstGeom prst="hexagon">
            <a:avLst/>
          </a:prstGeom>
          <a:solidFill>
            <a:srgbClr val="2428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AF40AE2-1D2B-2CA3-C154-30DDEBBADA5F}"/>
              </a:ext>
            </a:extLst>
          </p:cNvPr>
          <p:cNvSpPr txBox="1"/>
          <p:nvPr/>
        </p:nvSpPr>
        <p:spPr>
          <a:xfrm>
            <a:off x="9441524" y="388830"/>
            <a:ext cx="2592255" cy="3693319"/>
          </a:xfrm>
          <a:prstGeom prst="rect">
            <a:avLst/>
          </a:prstGeom>
          <a:noFill/>
        </p:spPr>
        <p:txBody>
          <a:bodyPr wrap="square" lIns="91440" tIns="45720" rIns="91440" bIns="45720" rtlCol="0" anchor="t">
            <a:spAutoFit/>
          </a:bodyPr>
          <a:lstStyle/>
          <a:p>
            <a:r>
              <a:rPr lang="en-US" b="1" dirty="0"/>
              <a:t>Leveraged &gt; $14M to date</a:t>
            </a:r>
          </a:p>
          <a:p>
            <a:endParaRPr lang="en-US" b="1" dirty="0"/>
          </a:p>
          <a:p>
            <a:r>
              <a:rPr lang="en-US" b="1" dirty="0"/>
              <a:t>Reaching 264 programs</a:t>
            </a:r>
          </a:p>
          <a:p>
            <a:endParaRPr lang="en-US" b="1" dirty="0"/>
          </a:p>
          <a:p>
            <a:r>
              <a:rPr lang="en-US" b="1" dirty="0"/>
              <a:t>&gt;30K new tons unlocked annually</a:t>
            </a:r>
          </a:p>
          <a:p>
            <a:endParaRPr lang="en-US" b="1" dirty="0"/>
          </a:p>
          <a:p>
            <a:r>
              <a:rPr lang="en-US" b="1" dirty="0"/>
              <a:t>Prototyping new messaging tactics for scale</a:t>
            </a:r>
          </a:p>
          <a:p>
            <a:r>
              <a:rPr lang="en-US" b="1" dirty="0"/>
              <a:t>  </a:t>
            </a:r>
          </a:p>
        </p:txBody>
      </p:sp>
    </p:spTree>
    <p:extLst>
      <p:ext uri="{BB962C8B-B14F-4D97-AF65-F5344CB8AC3E}">
        <p14:creationId xmlns:p14="http://schemas.microsoft.com/office/powerpoint/2010/main" val="1161788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D082F5-1261-FB0B-80CE-FE281A96A976}"/>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4CF317A4-6D84-C841-A092-BCA2F6F69213}"/>
              </a:ext>
            </a:extLst>
          </p:cNvPr>
          <p:cNvSpPr>
            <a:spLocks noGrp="1"/>
          </p:cNvSpPr>
          <p:nvPr>
            <p:ph sz="half" idx="2"/>
          </p:nvPr>
        </p:nvSpPr>
        <p:spPr>
          <a:xfrm>
            <a:off x="6363906" y="1530084"/>
            <a:ext cx="5181600" cy="4041140"/>
          </a:xfrm>
        </p:spPr>
        <p:txBody>
          <a:bodyPr/>
          <a:lstStyle/>
          <a:p>
            <a:pPr lvl="0"/>
            <a:r>
              <a:rPr lang="en-US" dirty="0"/>
              <a:t>Goals </a:t>
            </a:r>
          </a:p>
          <a:p>
            <a:pPr lvl="1"/>
            <a:r>
              <a:rPr lang="en-US" sz="2000" dirty="0"/>
              <a:t>Reduce contamination by 25-35%</a:t>
            </a:r>
          </a:p>
          <a:p>
            <a:pPr lvl="2"/>
            <a:r>
              <a:rPr lang="en-US" sz="1600" dirty="0">
                <a:solidFill>
                  <a:schemeClr val="tx1">
                    <a:alpha val="80000"/>
                  </a:schemeClr>
                </a:solidFill>
              </a:rPr>
              <a:t>Communities are experiencing increase costs</a:t>
            </a:r>
            <a:endParaRPr lang="en-US" sz="1600" dirty="0"/>
          </a:p>
          <a:p>
            <a:pPr lvl="2"/>
            <a:r>
              <a:rPr lang="en-US" sz="1600" dirty="0">
                <a:solidFill>
                  <a:schemeClr val="tx1">
                    <a:alpha val="80000"/>
                  </a:schemeClr>
                </a:solidFill>
              </a:rPr>
              <a:t>Communities are rethinking material mix and service levels</a:t>
            </a:r>
          </a:p>
          <a:p>
            <a:pPr lvl="2"/>
            <a:r>
              <a:rPr lang="en-US" sz="1600" dirty="0">
                <a:solidFill>
                  <a:schemeClr val="tx1">
                    <a:alpha val="80000"/>
                  </a:schemeClr>
                </a:solidFill>
              </a:rPr>
              <a:t>More material going to landfill</a:t>
            </a:r>
          </a:p>
          <a:p>
            <a:pPr lvl="2"/>
            <a:r>
              <a:rPr lang="en-US" sz="1600" dirty="0">
                <a:solidFill>
                  <a:schemeClr val="tx1">
                    <a:alpha val="80000"/>
                  </a:schemeClr>
                </a:solidFill>
              </a:rPr>
              <a:t>Contamination increases hazards to workers and MRF’s (batteries and needles)</a:t>
            </a:r>
          </a:p>
          <a:p>
            <a:pPr lvl="1" algn="l"/>
            <a:r>
              <a:rPr lang="en-US" sz="2000" dirty="0"/>
              <a:t>Engage and involve stakeholders</a:t>
            </a:r>
          </a:p>
          <a:p>
            <a:pPr lvl="1" algn="l"/>
            <a:r>
              <a:rPr lang="en-US" sz="2000" dirty="0"/>
              <a:t>Build roadmap for future granting initiatives</a:t>
            </a:r>
          </a:p>
          <a:p>
            <a:pPr marL="114300" marR="0" lvl="0">
              <a:lnSpc>
                <a:spcPct val="90000"/>
              </a:lnSpc>
              <a:spcBef>
                <a:spcPts val="0"/>
              </a:spcBef>
              <a:spcAft>
                <a:spcPts val="600"/>
              </a:spcAft>
            </a:pPr>
            <a:endParaRPr lang="en-US" sz="2000" dirty="0"/>
          </a:p>
        </p:txBody>
      </p:sp>
      <p:sp>
        <p:nvSpPr>
          <p:cNvPr id="8" name="Slide Number Placeholder 5">
            <a:extLst>
              <a:ext uri="{FF2B5EF4-FFF2-40B4-BE49-F238E27FC236}">
                <a16:creationId xmlns:a16="http://schemas.microsoft.com/office/drawing/2014/main" id="{2EDB7EC9-D7E2-D169-B08C-D4F30D0D7240}"/>
              </a:ext>
            </a:extLst>
          </p:cNvPr>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CC2FB7E-E9FD-AA44-8101-F627C1923673}" type="slidenum">
              <a:rPr kumimoji="0" lang="en-US" sz="1200" b="1"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8914F2E8-F2AF-B64A-D9A4-E4E885E2CFD1}"/>
              </a:ext>
            </a:extLst>
          </p:cNvPr>
          <p:cNvSpPr>
            <a:spLocks noGrp="1"/>
          </p:cNvSpPr>
          <p:nvPr>
            <p:ph sz="half" idx="1"/>
          </p:nvPr>
        </p:nvSpPr>
        <p:spPr>
          <a:xfrm>
            <a:off x="593725" y="1530084"/>
            <a:ext cx="5605473" cy="4784774"/>
          </a:xfrm>
        </p:spPr>
        <p:txBody>
          <a:bodyPr/>
          <a:lstStyle/>
          <a:p>
            <a:pPr lvl="0"/>
            <a:r>
              <a:rPr lang="en-US" dirty="0"/>
              <a:t>Phase 1</a:t>
            </a:r>
          </a:p>
          <a:p>
            <a:pPr marL="342900" lvl="0" indent="-342900">
              <a:buFont typeface="Arial" panose="020B0604020202020204" pitchFamily="34" charset="0"/>
              <a:buChar char="•"/>
            </a:pPr>
            <a:r>
              <a:rPr lang="en-US" dirty="0"/>
              <a:t>2018 Special Assistance Grant </a:t>
            </a:r>
          </a:p>
          <a:p>
            <a:pPr marL="342900" lvl="0" indent="-342900">
              <a:buFont typeface="Arial" panose="020B0604020202020204" pitchFamily="34" charset="0"/>
              <a:buChar char="•"/>
            </a:pPr>
            <a:r>
              <a:rPr lang="en-US" dirty="0"/>
              <a:t>2-year project (ending Oct. 2020 extended Oct. 2021</a:t>
            </a:r>
          </a:p>
          <a:p>
            <a:pPr marL="342900" lvl="0" indent="-342900">
              <a:buFont typeface="Arial" panose="020B0604020202020204" pitchFamily="34" charset="0"/>
              <a:buChar char="•"/>
            </a:pPr>
            <a:r>
              <a:rPr lang="en-US" dirty="0"/>
              <a:t>$320,000 and $80,000 matching funds</a:t>
            </a:r>
          </a:p>
          <a:p>
            <a:pPr marL="342900" lvl="0" indent="-342900">
              <a:buFont typeface="Arial" panose="020B0604020202020204" pitchFamily="34" charset="0"/>
              <a:buChar char="•"/>
            </a:pPr>
            <a:r>
              <a:rPr lang="en-US" dirty="0"/>
              <a:t>4 MRF-sheds, 2-4 communities (representing 155,000 HHs)</a:t>
            </a:r>
          </a:p>
          <a:p>
            <a:pPr marL="342900" lvl="0" indent="-342900">
              <a:buFont typeface="Arial" panose="020B0604020202020204" pitchFamily="34" charset="0"/>
              <a:buChar char="•"/>
            </a:pPr>
            <a:r>
              <a:rPr lang="en-US" dirty="0"/>
              <a:t>Video &amp; Customized toolkit</a:t>
            </a:r>
          </a:p>
          <a:p>
            <a:endParaRPr lang="en-US" dirty="0"/>
          </a:p>
        </p:txBody>
      </p:sp>
      <p:sp>
        <p:nvSpPr>
          <p:cNvPr id="10" name="Title 18">
            <a:extLst>
              <a:ext uri="{FF2B5EF4-FFF2-40B4-BE49-F238E27FC236}">
                <a16:creationId xmlns:a16="http://schemas.microsoft.com/office/drawing/2014/main" id="{F4CE1ED2-35E3-D7FC-7F77-7B6DC81CEACD}"/>
              </a:ext>
            </a:extLst>
          </p:cNvPr>
          <p:cNvSpPr txBox="1">
            <a:spLocks noGrp="1"/>
          </p:cNvSpPr>
          <p:nvPr>
            <p:ph type="title"/>
          </p:nvPr>
        </p:nvSpPr>
        <p:spPr>
          <a:xfrm>
            <a:off x="593725" y="457200"/>
            <a:ext cx="11001375" cy="534988"/>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OHIO – The Partnership as </a:t>
            </a:r>
            <a:r>
              <a:rPr lang="en-US" dirty="0">
                <a:solidFill>
                  <a:srgbClr val="2E6F79"/>
                </a:solidFill>
                <a:latin typeface="Century Gothic" panose="020B0502020202020204" pitchFamily="34" charset="0"/>
              </a:rPr>
              <a:t>Grantee</a:t>
            </a:r>
            <a:endParaRPr lang="en-US" sz="3200" b="1" dirty="0">
              <a:solidFill>
                <a:srgbClr val="2E6F79"/>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AB5DB9A9-674D-EEF6-B224-1F52A62BB24C}"/>
              </a:ext>
            </a:extLst>
          </p:cNvPr>
          <p:cNvGrpSpPr/>
          <p:nvPr/>
        </p:nvGrpSpPr>
        <p:grpSpPr>
          <a:xfrm>
            <a:off x="0" y="897903"/>
            <a:ext cx="12191999" cy="98655"/>
            <a:chOff x="0" y="1524693"/>
            <a:chExt cx="12191999" cy="214892"/>
          </a:xfrm>
        </p:grpSpPr>
        <p:sp>
          <p:nvSpPr>
            <p:cNvPr id="12" name="Rectangle 11">
              <a:extLst>
                <a:ext uri="{FF2B5EF4-FFF2-40B4-BE49-F238E27FC236}">
                  <a16:creationId xmlns:a16="http://schemas.microsoft.com/office/drawing/2014/main" id="{B0085674-276B-A4FA-523B-348A271345ED}"/>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8AD8647-ECE5-F2F2-F339-62F2A900A554}"/>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274BBB5-4741-65C4-17D4-006D7E2C9EAB}"/>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0A60D69-B096-9953-A31A-95D0B8E14338}"/>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E636997-9DDD-0D30-5543-E5DB41B1E785}"/>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B96C1B4-1E2E-1102-4DCA-A1B1A9B6447A}"/>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8147543-53D5-5C9D-E876-B60526768C1E}"/>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2B9955E-D745-9ACF-58BF-7A57E2EF0391}"/>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7E8ED15-E1B6-1DD4-AAC3-A9B6584974C4}"/>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08751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2701BC-C510-6294-D033-C4F7D8674180}"/>
              </a:ext>
            </a:extLst>
          </p:cNvPr>
          <p:cNvGrpSpPr/>
          <p:nvPr/>
        </p:nvGrpSpPr>
        <p:grpSpPr>
          <a:xfrm>
            <a:off x="0" y="897903"/>
            <a:ext cx="12191999" cy="98655"/>
            <a:chOff x="0" y="1524693"/>
            <a:chExt cx="12191999" cy="214892"/>
          </a:xfrm>
        </p:grpSpPr>
        <p:sp>
          <p:nvSpPr>
            <p:cNvPr id="3" name="Rectangle 2">
              <a:extLst>
                <a:ext uri="{FF2B5EF4-FFF2-40B4-BE49-F238E27FC236}">
                  <a16:creationId xmlns:a16="http://schemas.microsoft.com/office/drawing/2014/main" id="{240F5E5B-D78D-59D3-58C4-FBB6363BD3D1}"/>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0F996C3-28BE-8D4E-4D28-5B0C3445DF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4F8C746-8078-E315-A980-268A0E76514C}"/>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CE1CC13-9AC5-28F6-7410-E1CBB450717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690EA2D-3025-30E5-4D0E-E1BC2A0AFC27}"/>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E4EC0E-49A2-738D-6CAC-81D1DB5B896B}"/>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B8FAEA8-9A72-8BE4-2142-9179CA16BE97}"/>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6DFA99A-8882-8AB3-0EC6-108D8F1B2C22}"/>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3C7DCD-BEAA-1F3E-2997-DDB21328192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D37C6D6A-6731-784D-800A-8AF6996D3C5E}"/>
              </a:ext>
            </a:extLst>
          </p:cNvPr>
          <p:cNvSpPr txBox="1"/>
          <p:nvPr/>
        </p:nvSpPr>
        <p:spPr>
          <a:xfrm>
            <a:off x="5555674" y="2231937"/>
            <a:ext cx="6192982" cy="17851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dirty="0">
                <a:solidFill>
                  <a:srgbClr val="013A6E"/>
                </a:solidFill>
                <a:ea typeface="Century Gothic Regular" charset="0"/>
                <a:cs typeface="Century Gothic Regular" charset="0"/>
              </a:rPr>
              <a:t>Vincent Leray</a:t>
            </a:r>
          </a:p>
          <a:p>
            <a:pPr algn="ctr"/>
            <a:r>
              <a:rPr lang="en-US" sz="2200" i="1" dirty="0">
                <a:solidFill>
                  <a:srgbClr val="013A6E"/>
                </a:solidFill>
                <a:ea typeface="Century Gothic Regular" charset="0"/>
                <a:cs typeface="Century Gothic Regular" charset="0"/>
              </a:rPr>
              <a:t>he/him</a:t>
            </a:r>
          </a:p>
          <a:p>
            <a:pPr algn="ctr"/>
            <a:r>
              <a:rPr lang="en-US" sz="2200" dirty="0">
                <a:solidFill>
                  <a:srgbClr val="013A6E"/>
                </a:solidFill>
                <a:ea typeface="Century Gothic Regular" charset="0"/>
                <a:cs typeface="Century Gothic Regular" charset="0"/>
              </a:rPr>
              <a:t>Grant Development Manager</a:t>
            </a:r>
          </a:p>
          <a:p>
            <a:pPr algn="ctr"/>
            <a:r>
              <a:rPr lang="en-US" sz="2200" dirty="0">
                <a:solidFill>
                  <a:srgbClr val="013A6E"/>
                </a:solidFill>
                <a:ea typeface="Century Gothic Regular" charset="0"/>
                <a:cs typeface="Century Gothic Regular" charset="0"/>
              </a:rPr>
              <a:t>vleray@recyclingpartnership.org</a:t>
            </a:r>
          </a:p>
          <a:p>
            <a:pPr algn="ctr"/>
            <a:r>
              <a:rPr lang="en-US" sz="2200" dirty="0">
                <a:solidFill>
                  <a:srgbClr val="013A6E"/>
                </a:solidFill>
                <a:ea typeface="Century Gothic Regular" charset="0"/>
                <a:cs typeface="Century Gothic Regular" charset="0"/>
              </a:rPr>
              <a:t>662.640.8571</a:t>
            </a:r>
          </a:p>
        </p:txBody>
      </p:sp>
      <p:pic>
        <p:nvPicPr>
          <p:cNvPr id="6" name="Content Placeholder 6" descr="A screenshot of a video game&#10;&#10;Description automatically generated with medium confidence">
            <a:extLst>
              <a:ext uri="{FF2B5EF4-FFF2-40B4-BE49-F238E27FC236}">
                <a16:creationId xmlns:a16="http://schemas.microsoft.com/office/drawing/2014/main" id="{D8208AD4-3958-40E1-A66B-5802FC32F6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7348" y="213946"/>
            <a:ext cx="4738326" cy="6118940"/>
          </a:xfrm>
          <a:prstGeom prst="rect">
            <a:avLst/>
          </a:prstGeom>
        </p:spPr>
      </p:pic>
    </p:spTree>
    <p:extLst>
      <p:ext uri="{BB962C8B-B14F-4D97-AF65-F5344CB8AC3E}">
        <p14:creationId xmlns:p14="http://schemas.microsoft.com/office/powerpoint/2010/main" val="3025381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73DF6F-8AFE-4840-A7B3-4BA03B6710CE}"/>
              </a:ext>
            </a:extLst>
          </p:cNvPr>
          <p:cNvSpPr>
            <a:spLocks noGrp="1"/>
          </p:cNvSpPr>
          <p:nvPr>
            <p:ph type="title"/>
          </p:nvPr>
        </p:nvSpPr>
        <p:spPr/>
        <p:txBody>
          <a:bodyPr/>
          <a:lstStyle/>
          <a:p>
            <a:r>
              <a:rPr lang="en-US" dirty="0"/>
              <a:t>Program Map</a:t>
            </a:r>
          </a:p>
        </p:txBody>
      </p:sp>
      <p:sp>
        <p:nvSpPr>
          <p:cNvPr id="20" name="Text Placeholder 19">
            <a:extLst>
              <a:ext uri="{FF2B5EF4-FFF2-40B4-BE49-F238E27FC236}">
                <a16:creationId xmlns:a16="http://schemas.microsoft.com/office/drawing/2014/main" id="{56E96A60-CBE5-524E-BC0D-AE99D639770C}"/>
              </a:ext>
            </a:extLst>
          </p:cNvPr>
          <p:cNvSpPr>
            <a:spLocks noGrp="1"/>
          </p:cNvSpPr>
          <p:nvPr>
            <p:ph type="body" sz="quarter" idx="10"/>
          </p:nvPr>
        </p:nvSpPr>
        <p:spPr>
          <a:xfrm>
            <a:off x="594360" y="1508760"/>
            <a:ext cx="4336994" cy="4053840"/>
          </a:xfrm>
        </p:spPr>
        <p:txBody>
          <a:bodyPr/>
          <a:lstStyle/>
          <a:p>
            <a:pPr>
              <a:lnSpc>
                <a:spcPct val="100000"/>
              </a:lnSpc>
            </a:pPr>
            <a:r>
              <a:rPr lang="en-US" sz="2000" b="1" dirty="0">
                <a:solidFill>
                  <a:srgbClr val="2E6F79"/>
                </a:solidFill>
                <a:latin typeface="Century Gothic" panose="020B0502020202020204" pitchFamily="34" charset="0"/>
                <a:cs typeface="Arial Black" panose="020B0604020202020204" pitchFamily="34" charset="0"/>
              </a:rPr>
              <a:t>MRF:</a:t>
            </a:r>
          </a:p>
          <a:p>
            <a:pPr marL="342900" indent="-342900">
              <a:lnSpc>
                <a:spcPct val="100000"/>
              </a:lnSpc>
              <a:buFont typeface="Arial" panose="020B0604020202020204" pitchFamily="34" charset="0"/>
              <a:buChar char="•"/>
            </a:pPr>
            <a:r>
              <a:rPr lang="en-US" sz="2000" dirty="0">
                <a:solidFill>
                  <a:srgbClr val="2E6F79"/>
                </a:solidFill>
                <a:latin typeface="Century Gothic" panose="020B0502020202020204" pitchFamily="34" charset="0"/>
                <a:cs typeface="Arial Black" panose="020B0604020202020204" pitchFamily="34" charset="0"/>
              </a:rPr>
              <a:t>Target-4 MRF-sheds </a:t>
            </a:r>
          </a:p>
          <a:p>
            <a:pPr marL="342900" indent="-342900">
              <a:lnSpc>
                <a:spcPct val="100000"/>
              </a:lnSpc>
              <a:buFont typeface="Arial" panose="020B0604020202020204" pitchFamily="34" charset="0"/>
              <a:buChar char="•"/>
            </a:pPr>
            <a:r>
              <a:rPr lang="en-US" sz="2000" dirty="0">
                <a:solidFill>
                  <a:srgbClr val="2E6F79"/>
                </a:solidFill>
                <a:latin typeface="Century Gothic" panose="020B0502020202020204" pitchFamily="34" charset="0"/>
                <a:cs typeface="Arial Black" panose="020B0604020202020204" pitchFamily="34" charset="0"/>
              </a:rPr>
              <a:t>Hit-3 MRF-sheds</a:t>
            </a:r>
          </a:p>
          <a:p>
            <a:pPr>
              <a:lnSpc>
                <a:spcPct val="100000"/>
              </a:lnSpc>
            </a:pPr>
            <a:r>
              <a:rPr lang="en-US" sz="2000" b="1" dirty="0">
                <a:solidFill>
                  <a:srgbClr val="2E6F79"/>
                </a:solidFill>
                <a:latin typeface="Century Gothic" panose="020B0502020202020204" pitchFamily="34" charset="0"/>
                <a:cs typeface="Arial Black" panose="020B0604020202020204" pitchFamily="34" charset="0"/>
              </a:rPr>
              <a:t>Communities</a:t>
            </a:r>
          </a:p>
          <a:p>
            <a:pPr marL="342900" indent="-342900">
              <a:lnSpc>
                <a:spcPct val="100000"/>
              </a:lnSpc>
              <a:buFont typeface="Arial" panose="020B0604020202020204" pitchFamily="34" charset="0"/>
              <a:buChar char="•"/>
            </a:pPr>
            <a:r>
              <a:rPr lang="en-US" sz="2000" dirty="0">
                <a:solidFill>
                  <a:srgbClr val="2E6F79"/>
                </a:solidFill>
                <a:latin typeface="Century Gothic" panose="020B0502020202020204" pitchFamily="34" charset="0"/>
                <a:cs typeface="Arial Black" panose="020B0604020202020204" pitchFamily="34" charset="0"/>
              </a:rPr>
              <a:t>Target-4 communities totaling 155,000 </a:t>
            </a:r>
            <a:r>
              <a:rPr lang="en-US" sz="2000" dirty="0" err="1">
                <a:solidFill>
                  <a:srgbClr val="2E6F79"/>
                </a:solidFill>
                <a:latin typeface="Century Gothic" panose="020B0502020202020204" pitchFamily="34" charset="0"/>
                <a:cs typeface="Arial Black" panose="020B0604020202020204" pitchFamily="34" charset="0"/>
              </a:rPr>
              <a:t>hh</a:t>
            </a:r>
            <a:endParaRPr lang="en-US" sz="2000" dirty="0">
              <a:solidFill>
                <a:srgbClr val="2E6F79"/>
              </a:solidFill>
              <a:latin typeface="Century Gothic" panose="020B0502020202020204" pitchFamily="34" charset="0"/>
              <a:cs typeface="Arial Black" panose="020B0604020202020204" pitchFamily="34" charset="0"/>
            </a:endParaRPr>
          </a:p>
          <a:p>
            <a:pPr marL="342900" indent="-342900">
              <a:lnSpc>
                <a:spcPct val="100000"/>
              </a:lnSpc>
              <a:buFont typeface="Arial" panose="020B0604020202020204" pitchFamily="34" charset="0"/>
              <a:buChar char="•"/>
            </a:pPr>
            <a:r>
              <a:rPr lang="en-US" sz="2000" dirty="0">
                <a:solidFill>
                  <a:srgbClr val="2E6F79"/>
                </a:solidFill>
                <a:latin typeface="Century Gothic" panose="020B0502020202020204" pitchFamily="34" charset="0"/>
                <a:cs typeface="Arial Black" panose="020B0604020202020204" pitchFamily="34" charset="0"/>
              </a:rPr>
              <a:t>Hit-6 communities totaling 147,489</a:t>
            </a:r>
          </a:p>
        </p:txBody>
      </p:sp>
      <p:sp>
        <p:nvSpPr>
          <p:cNvPr id="6" name="Slide Number Placeholder 5">
            <a:extLst>
              <a:ext uri="{FF2B5EF4-FFF2-40B4-BE49-F238E27FC236}">
                <a16:creationId xmlns:a16="http://schemas.microsoft.com/office/drawing/2014/main" id="{992F6E66-8C94-D9C7-F563-3BB4AF38C1F1}"/>
              </a:ext>
            </a:extLst>
          </p:cNvPr>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CC2FB7E-E9FD-AA44-8101-F627C1923673}" type="slidenum">
              <a:rPr kumimoji="0" lang="en-US" sz="1200" b="1"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nvGrpSpPr>
          <p:cNvPr id="29" name="Group 28">
            <a:extLst>
              <a:ext uri="{FF2B5EF4-FFF2-40B4-BE49-F238E27FC236}">
                <a16:creationId xmlns:a16="http://schemas.microsoft.com/office/drawing/2014/main" id="{75F4366E-6B1A-74DC-7674-C131E2381082}"/>
              </a:ext>
            </a:extLst>
          </p:cNvPr>
          <p:cNvGrpSpPr/>
          <p:nvPr/>
        </p:nvGrpSpPr>
        <p:grpSpPr>
          <a:xfrm>
            <a:off x="5275385" y="0"/>
            <a:ext cx="6149591" cy="6400799"/>
            <a:chOff x="1645338" y="-87587"/>
            <a:chExt cx="6731999" cy="6945587"/>
          </a:xfrm>
        </p:grpSpPr>
        <p:pic>
          <p:nvPicPr>
            <p:cNvPr id="30" name="Picture 29" descr="A close up of a map&#10;&#10;Description automatically generated">
              <a:extLst>
                <a:ext uri="{FF2B5EF4-FFF2-40B4-BE49-F238E27FC236}">
                  <a16:creationId xmlns:a16="http://schemas.microsoft.com/office/drawing/2014/main" id="{1CDDDBEF-5CE8-01E3-EAAD-AD30258B8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338" y="-87587"/>
              <a:ext cx="6731999" cy="6945587"/>
            </a:xfrm>
            <a:prstGeom prst="rect">
              <a:avLst/>
            </a:prstGeom>
          </p:spPr>
        </p:pic>
        <p:sp>
          <p:nvSpPr>
            <p:cNvPr id="31" name="Oval 30">
              <a:extLst>
                <a:ext uri="{FF2B5EF4-FFF2-40B4-BE49-F238E27FC236}">
                  <a16:creationId xmlns:a16="http://schemas.microsoft.com/office/drawing/2014/main" id="{9AABEF30-3DC9-3A16-870C-5ADA55550661}"/>
                </a:ext>
              </a:extLst>
            </p:cNvPr>
            <p:cNvSpPr/>
            <p:nvPr/>
          </p:nvSpPr>
          <p:spPr>
            <a:xfrm>
              <a:off x="6954939" y="1775080"/>
              <a:ext cx="1422398" cy="1151465"/>
            </a:xfrm>
            <a:prstGeom prst="ellipse">
              <a:avLst/>
            </a:prstGeom>
            <a:no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F3AD7F47-862E-91C5-F813-751A12831147}"/>
                </a:ext>
              </a:extLst>
            </p:cNvPr>
            <p:cNvGrpSpPr/>
            <p:nvPr/>
          </p:nvGrpSpPr>
          <p:grpSpPr>
            <a:xfrm>
              <a:off x="1711675" y="500850"/>
              <a:ext cx="6489263" cy="5762550"/>
              <a:chOff x="1711675" y="500850"/>
              <a:chExt cx="6489263" cy="5762550"/>
            </a:xfrm>
          </p:grpSpPr>
          <p:sp>
            <p:nvSpPr>
              <p:cNvPr id="33" name="Oval 32">
                <a:extLst>
                  <a:ext uri="{FF2B5EF4-FFF2-40B4-BE49-F238E27FC236}">
                    <a16:creationId xmlns:a16="http://schemas.microsoft.com/office/drawing/2014/main" id="{F1950E10-558F-B945-A6E9-B8FADE6840F5}"/>
                  </a:ext>
                </a:extLst>
              </p:cNvPr>
              <p:cNvSpPr/>
              <p:nvPr/>
            </p:nvSpPr>
            <p:spPr>
              <a:xfrm>
                <a:off x="1711675" y="3603880"/>
                <a:ext cx="2396154" cy="2374607"/>
              </a:xfrm>
              <a:prstGeom prst="ellipse">
                <a:avLst/>
              </a:prstGeom>
              <a:no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7118D778-C956-4B13-CDFD-8F9FAF440F92}"/>
                  </a:ext>
                </a:extLst>
              </p:cNvPr>
              <p:cNvSpPr/>
              <p:nvPr/>
            </p:nvSpPr>
            <p:spPr>
              <a:xfrm>
                <a:off x="6582404" y="742149"/>
                <a:ext cx="1338729" cy="1151465"/>
              </a:xfrm>
              <a:prstGeom prst="ellipse">
                <a:avLst/>
              </a:prstGeom>
              <a:no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B6FCF1E4-F64C-10A9-718F-C4841A20D479}"/>
                  </a:ext>
                </a:extLst>
              </p:cNvPr>
              <p:cNvSpPr/>
              <p:nvPr/>
            </p:nvSpPr>
            <p:spPr>
              <a:xfrm>
                <a:off x="3939990" y="2858812"/>
                <a:ext cx="2029011" cy="1642533"/>
              </a:xfrm>
              <a:prstGeom prst="ellipse">
                <a:avLst/>
              </a:prstGeom>
              <a:no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10">
                <a:extLst>
                  <a:ext uri="{FF2B5EF4-FFF2-40B4-BE49-F238E27FC236}">
                    <a16:creationId xmlns:a16="http://schemas.microsoft.com/office/drawing/2014/main" id="{C0B74888-6AFD-B6E3-20E2-D367C3A4E85A}"/>
                  </a:ext>
                </a:extLst>
              </p:cNvPr>
              <p:cNvSpPr/>
              <p:nvPr/>
            </p:nvSpPr>
            <p:spPr>
              <a:xfrm>
                <a:off x="2181619" y="4433612"/>
                <a:ext cx="1456266" cy="59266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Rumpke</a:t>
                </a:r>
              </a:p>
            </p:txBody>
          </p:sp>
          <p:sp>
            <p:nvSpPr>
              <p:cNvPr id="37" name="Rectangle: Rounded Corners 11">
                <a:extLst>
                  <a:ext uri="{FF2B5EF4-FFF2-40B4-BE49-F238E27FC236}">
                    <a16:creationId xmlns:a16="http://schemas.microsoft.com/office/drawing/2014/main" id="{2DF3C255-E634-2763-DA5C-35C5B4E45BB3}"/>
                  </a:ext>
                </a:extLst>
              </p:cNvPr>
              <p:cNvSpPr/>
              <p:nvPr/>
            </p:nvSpPr>
            <p:spPr>
              <a:xfrm>
                <a:off x="4226363" y="3400681"/>
                <a:ext cx="1456266" cy="59266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Rumpke</a:t>
                </a:r>
              </a:p>
            </p:txBody>
          </p:sp>
          <p:sp>
            <p:nvSpPr>
              <p:cNvPr id="38" name="Rectangle: Rounded Corners 12">
                <a:extLst>
                  <a:ext uri="{FF2B5EF4-FFF2-40B4-BE49-F238E27FC236}">
                    <a16:creationId xmlns:a16="http://schemas.microsoft.com/office/drawing/2014/main" id="{18B1B351-4E72-4549-C310-5A341021A1D2}"/>
                  </a:ext>
                </a:extLst>
              </p:cNvPr>
              <p:cNvSpPr/>
              <p:nvPr/>
            </p:nvSpPr>
            <p:spPr>
              <a:xfrm>
                <a:off x="7155057" y="2054479"/>
                <a:ext cx="1045881" cy="59266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Kimble</a:t>
                </a:r>
              </a:p>
            </p:txBody>
          </p:sp>
          <p:sp>
            <p:nvSpPr>
              <p:cNvPr id="39" name="Rectangle: Rounded Corners 13">
                <a:extLst>
                  <a:ext uri="{FF2B5EF4-FFF2-40B4-BE49-F238E27FC236}">
                    <a16:creationId xmlns:a16="http://schemas.microsoft.com/office/drawing/2014/main" id="{0844376E-2C51-3F5F-3D96-87735F36A23E}"/>
                  </a:ext>
                </a:extLst>
              </p:cNvPr>
              <p:cNvSpPr/>
              <p:nvPr/>
            </p:nvSpPr>
            <p:spPr>
              <a:xfrm>
                <a:off x="6825537" y="1021549"/>
                <a:ext cx="852461" cy="59266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WM</a:t>
                </a:r>
              </a:p>
            </p:txBody>
          </p:sp>
          <p:sp>
            <p:nvSpPr>
              <p:cNvPr id="40" name="Oval 39">
                <a:extLst>
                  <a:ext uri="{FF2B5EF4-FFF2-40B4-BE49-F238E27FC236}">
                    <a16:creationId xmlns:a16="http://schemas.microsoft.com/office/drawing/2014/main" id="{1DCB4D4F-1376-8DDC-A6FD-B61B886E87FE}"/>
                  </a:ext>
                </a:extLst>
              </p:cNvPr>
              <p:cNvSpPr/>
              <p:nvPr/>
            </p:nvSpPr>
            <p:spPr>
              <a:xfrm>
                <a:off x="5414004" y="500850"/>
                <a:ext cx="1338729" cy="1151465"/>
              </a:xfrm>
              <a:prstGeom prst="ellipse">
                <a:avLst/>
              </a:prstGeom>
              <a:no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16">
                <a:extLst>
                  <a:ext uri="{FF2B5EF4-FFF2-40B4-BE49-F238E27FC236}">
                    <a16:creationId xmlns:a16="http://schemas.microsoft.com/office/drawing/2014/main" id="{07462606-A764-044C-531B-F5DFBCE57488}"/>
                  </a:ext>
                </a:extLst>
              </p:cNvPr>
              <p:cNvSpPr/>
              <p:nvPr/>
            </p:nvSpPr>
            <p:spPr>
              <a:xfrm>
                <a:off x="5527738" y="763320"/>
                <a:ext cx="1136524" cy="59266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Republic</a:t>
                </a:r>
              </a:p>
            </p:txBody>
          </p:sp>
          <p:sp>
            <p:nvSpPr>
              <p:cNvPr id="42" name="Rectangle 41">
                <a:extLst>
                  <a:ext uri="{FF2B5EF4-FFF2-40B4-BE49-F238E27FC236}">
                    <a16:creationId xmlns:a16="http://schemas.microsoft.com/office/drawing/2014/main" id="{BADB3616-DBA8-FE63-A036-FDBACA001347}"/>
                  </a:ext>
                </a:extLst>
              </p:cNvPr>
              <p:cNvSpPr/>
              <p:nvPr/>
            </p:nvSpPr>
            <p:spPr>
              <a:xfrm>
                <a:off x="2236160" y="5148259"/>
                <a:ext cx="1495056" cy="59266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Cincinnati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27,623 + 11,300</a:t>
                </a:r>
              </a:p>
            </p:txBody>
          </p:sp>
          <p:sp>
            <p:nvSpPr>
              <p:cNvPr id="43" name="Rectangle 42">
                <a:extLst>
                  <a:ext uri="{FF2B5EF4-FFF2-40B4-BE49-F238E27FC236}">
                    <a16:creationId xmlns:a16="http://schemas.microsoft.com/office/drawing/2014/main" id="{1697E8E2-A36F-FE88-6EA9-63731D58B042}"/>
                  </a:ext>
                </a:extLst>
              </p:cNvPr>
              <p:cNvSpPr/>
              <p:nvPr/>
            </p:nvSpPr>
            <p:spPr>
              <a:xfrm>
                <a:off x="2258662" y="3688547"/>
                <a:ext cx="1281721" cy="52493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Centerville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2,028</a:t>
                </a:r>
              </a:p>
            </p:txBody>
          </p:sp>
          <p:sp>
            <p:nvSpPr>
              <p:cNvPr id="44" name="Rectangle 43">
                <a:extLst>
                  <a:ext uri="{FF2B5EF4-FFF2-40B4-BE49-F238E27FC236}">
                    <a16:creationId xmlns:a16="http://schemas.microsoft.com/office/drawing/2014/main" id="{BA6A5AF0-162A-0348-7290-A5CB76FAF6B2}"/>
                  </a:ext>
                </a:extLst>
              </p:cNvPr>
              <p:cNvSpPr/>
              <p:nvPr/>
            </p:nvSpPr>
            <p:spPr>
              <a:xfrm>
                <a:off x="1910877" y="5862907"/>
                <a:ext cx="1584440" cy="400493"/>
              </a:xfrm>
              <a:prstGeom prst="rect">
                <a:avLst/>
              </a:prstGeom>
              <a:solidFill>
                <a:srgbClr val="EDEFF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Colerain Township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17,400</a:t>
                </a:r>
              </a:p>
            </p:txBody>
          </p:sp>
          <p:sp>
            <p:nvSpPr>
              <p:cNvPr id="45" name="Rectangle 44">
                <a:extLst>
                  <a:ext uri="{FF2B5EF4-FFF2-40B4-BE49-F238E27FC236}">
                    <a16:creationId xmlns:a16="http://schemas.microsoft.com/office/drawing/2014/main" id="{8AF35DEE-4565-B134-C87A-FF22FA7D0940}"/>
                  </a:ext>
                </a:extLst>
              </p:cNvPr>
              <p:cNvSpPr/>
              <p:nvPr/>
            </p:nvSpPr>
            <p:spPr>
              <a:xfrm>
                <a:off x="3731216" y="5920265"/>
                <a:ext cx="1151629" cy="340047"/>
              </a:xfrm>
              <a:prstGeom prst="rect">
                <a:avLst/>
              </a:prstGeom>
              <a:solidFill>
                <a:srgbClr val="EDEFF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New Richmond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920</a:t>
                </a:r>
              </a:p>
            </p:txBody>
          </p:sp>
          <p:sp>
            <p:nvSpPr>
              <p:cNvPr id="46" name="Rectangle 45">
                <a:extLst>
                  <a:ext uri="{FF2B5EF4-FFF2-40B4-BE49-F238E27FC236}">
                    <a16:creationId xmlns:a16="http://schemas.microsoft.com/office/drawing/2014/main" id="{AD5795D2-1728-A5DA-3106-8514FBE98308}"/>
                  </a:ext>
                </a:extLst>
              </p:cNvPr>
              <p:cNvSpPr/>
              <p:nvPr/>
            </p:nvSpPr>
            <p:spPr>
              <a:xfrm>
                <a:off x="6811250" y="585807"/>
                <a:ext cx="1117600" cy="52493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Akron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33,000 X2</a:t>
                </a:r>
              </a:p>
            </p:txBody>
          </p:sp>
          <p:sp>
            <p:nvSpPr>
              <p:cNvPr id="47" name="Rectangle 46">
                <a:extLst>
                  <a:ext uri="{FF2B5EF4-FFF2-40B4-BE49-F238E27FC236}">
                    <a16:creationId xmlns:a16="http://schemas.microsoft.com/office/drawing/2014/main" id="{300A0E0F-9EF9-83C8-31CC-81B2C25917AB}"/>
                  </a:ext>
                </a:extLst>
              </p:cNvPr>
              <p:cNvSpPr/>
              <p:nvPr/>
            </p:nvSpPr>
            <p:spPr>
              <a:xfrm>
                <a:off x="4880467" y="1241684"/>
                <a:ext cx="1117600" cy="524933"/>
              </a:xfrm>
              <a:prstGeom prst="rect">
                <a:avLst/>
              </a:prstGeom>
              <a:solidFill>
                <a:srgbClr val="EDEFF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19,698</a:t>
                </a:r>
              </a:p>
            </p:txBody>
          </p:sp>
          <p:sp>
            <p:nvSpPr>
              <p:cNvPr id="48" name="Rectangle 47">
                <a:extLst>
                  <a:ext uri="{FF2B5EF4-FFF2-40B4-BE49-F238E27FC236}">
                    <a16:creationId xmlns:a16="http://schemas.microsoft.com/office/drawing/2014/main" id="{76B77CD9-EA62-5BA6-D72C-18BEABCD2626}"/>
                  </a:ext>
                </a:extLst>
              </p:cNvPr>
              <p:cNvSpPr/>
              <p:nvPr/>
            </p:nvSpPr>
            <p:spPr>
              <a:xfrm>
                <a:off x="4210467" y="2816480"/>
                <a:ext cx="1456266" cy="52493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Columbus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18,728</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70A9CEBA-4DB3-A303-69A7-6CA0F7D9CF12}"/>
                  </a:ext>
                </a:extLst>
              </p:cNvPr>
              <p:cNvSpPr/>
              <p:nvPr/>
            </p:nvSpPr>
            <p:spPr>
              <a:xfrm>
                <a:off x="4943556" y="4145752"/>
                <a:ext cx="1456266" cy="52493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40" rtl="0" eaLnBrk="1" latinLnBrk="0" hangingPunct="1">
                  <a:defRPr sz="1800" kern="1200">
                    <a:solidFill>
                      <a:schemeClr val="lt1"/>
                    </a:solidFill>
                    <a:latin typeface="+mn-lt"/>
                    <a:ea typeface="+mn-ea"/>
                    <a:cs typeface="+mn-cs"/>
                  </a:defRPr>
                </a:lvl1pPr>
                <a:lvl2pPr marL="457171"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2" algn="l" defTabSz="914340" rtl="0" eaLnBrk="1" latinLnBrk="0" hangingPunct="1">
                  <a:defRPr sz="1800" kern="1200">
                    <a:solidFill>
                      <a:schemeClr val="lt1"/>
                    </a:solidFill>
                    <a:latin typeface="+mn-lt"/>
                    <a:ea typeface="+mn-ea"/>
                    <a:cs typeface="+mn-cs"/>
                  </a:defRPr>
                </a:lvl7pPr>
                <a:lvl8pPr marL="3200192"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Gahanna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1</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0,216</a:t>
                </a:r>
              </a:p>
            </p:txBody>
          </p:sp>
        </p:grpSp>
      </p:grpSp>
    </p:spTree>
    <p:extLst>
      <p:ext uri="{BB962C8B-B14F-4D97-AF65-F5344CB8AC3E}">
        <p14:creationId xmlns:p14="http://schemas.microsoft.com/office/powerpoint/2010/main" val="3245602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73DF6F-8AFE-4840-A7B3-4BA03B6710CE}"/>
              </a:ext>
            </a:extLst>
          </p:cNvPr>
          <p:cNvSpPr>
            <a:spLocks noGrp="1"/>
          </p:cNvSpPr>
          <p:nvPr>
            <p:ph type="title"/>
          </p:nvPr>
        </p:nvSpPr>
        <p:spPr/>
        <p:txBody>
          <a:bodyPr/>
          <a:lstStyle/>
          <a:p>
            <a:r>
              <a:rPr lang="en-US" dirty="0"/>
              <a:t>Program Map</a:t>
            </a:r>
          </a:p>
        </p:txBody>
      </p:sp>
      <p:sp>
        <p:nvSpPr>
          <p:cNvPr id="20" name="Text Placeholder 19">
            <a:extLst>
              <a:ext uri="{FF2B5EF4-FFF2-40B4-BE49-F238E27FC236}">
                <a16:creationId xmlns:a16="http://schemas.microsoft.com/office/drawing/2014/main" id="{56E96A60-CBE5-524E-BC0D-AE99D639770C}"/>
              </a:ext>
            </a:extLst>
          </p:cNvPr>
          <p:cNvSpPr>
            <a:spLocks noGrp="1"/>
          </p:cNvSpPr>
          <p:nvPr>
            <p:ph type="body" sz="quarter" idx="10"/>
          </p:nvPr>
        </p:nvSpPr>
        <p:spPr>
          <a:xfrm>
            <a:off x="594360" y="1508760"/>
            <a:ext cx="4336994" cy="4053840"/>
          </a:xfrm>
        </p:spPr>
        <p:txBody>
          <a:bodyPr/>
          <a:lstStyle/>
          <a:p>
            <a:pPr>
              <a:lnSpc>
                <a:spcPct val="100000"/>
              </a:lnSpc>
            </a:pPr>
            <a:r>
              <a:rPr lang="en-US" sz="2000" b="1" dirty="0">
                <a:solidFill>
                  <a:srgbClr val="2E6F79"/>
                </a:solidFill>
                <a:latin typeface="Century Gothic" panose="020B0502020202020204" pitchFamily="34" charset="0"/>
                <a:cs typeface="Arial Black" panose="020B0604020202020204" pitchFamily="34" charset="0"/>
              </a:rPr>
              <a:t>MRF:</a:t>
            </a:r>
          </a:p>
          <a:p>
            <a:pPr marL="342900" indent="-342900">
              <a:lnSpc>
                <a:spcPct val="100000"/>
              </a:lnSpc>
              <a:buFont typeface="Arial" panose="020B0604020202020204" pitchFamily="34" charset="0"/>
              <a:buChar char="•"/>
            </a:pPr>
            <a:r>
              <a:rPr lang="en-US" sz="2000" dirty="0">
                <a:solidFill>
                  <a:srgbClr val="2E6F79"/>
                </a:solidFill>
                <a:latin typeface="Century Gothic" panose="020B0502020202020204" pitchFamily="34" charset="0"/>
                <a:cs typeface="Arial Black" panose="020B0604020202020204" pitchFamily="34" charset="0"/>
              </a:rPr>
              <a:t>Target-4 MRF-sheds </a:t>
            </a:r>
          </a:p>
          <a:p>
            <a:pPr marL="342900" indent="-342900">
              <a:lnSpc>
                <a:spcPct val="100000"/>
              </a:lnSpc>
              <a:buFont typeface="Arial" panose="020B0604020202020204" pitchFamily="34" charset="0"/>
              <a:buChar char="•"/>
            </a:pPr>
            <a:r>
              <a:rPr lang="en-US" sz="2000" dirty="0">
                <a:solidFill>
                  <a:srgbClr val="2E6F79"/>
                </a:solidFill>
                <a:latin typeface="Century Gothic" panose="020B0502020202020204" pitchFamily="34" charset="0"/>
                <a:cs typeface="Arial Black" panose="020B0604020202020204" pitchFamily="34" charset="0"/>
              </a:rPr>
              <a:t>Hit-3 MRF-sheds</a:t>
            </a:r>
          </a:p>
          <a:p>
            <a:pPr>
              <a:lnSpc>
                <a:spcPct val="100000"/>
              </a:lnSpc>
            </a:pPr>
            <a:r>
              <a:rPr lang="en-US" sz="2000" b="1" dirty="0">
                <a:solidFill>
                  <a:srgbClr val="2E6F79"/>
                </a:solidFill>
                <a:latin typeface="Century Gothic" panose="020B0502020202020204" pitchFamily="34" charset="0"/>
                <a:cs typeface="Arial Black" panose="020B0604020202020204" pitchFamily="34" charset="0"/>
              </a:rPr>
              <a:t>Communities</a:t>
            </a:r>
          </a:p>
          <a:p>
            <a:pPr marL="342900" indent="-342900">
              <a:lnSpc>
                <a:spcPct val="100000"/>
              </a:lnSpc>
              <a:buFont typeface="Arial" panose="020B0604020202020204" pitchFamily="34" charset="0"/>
              <a:buChar char="•"/>
            </a:pPr>
            <a:r>
              <a:rPr lang="en-US" sz="2000" dirty="0">
                <a:solidFill>
                  <a:srgbClr val="2E6F79"/>
                </a:solidFill>
                <a:latin typeface="Century Gothic" panose="020B0502020202020204" pitchFamily="34" charset="0"/>
                <a:cs typeface="Arial Black" panose="020B0604020202020204" pitchFamily="34" charset="0"/>
              </a:rPr>
              <a:t>Target-4 communities totaling 155,000 </a:t>
            </a:r>
            <a:r>
              <a:rPr lang="en-US" sz="2000" dirty="0" err="1">
                <a:solidFill>
                  <a:srgbClr val="2E6F79"/>
                </a:solidFill>
                <a:latin typeface="Century Gothic" panose="020B0502020202020204" pitchFamily="34" charset="0"/>
                <a:cs typeface="Arial Black" panose="020B0604020202020204" pitchFamily="34" charset="0"/>
              </a:rPr>
              <a:t>hh</a:t>
            </a:r>
            <a:endParaRPr lang="en-US" sz="2000" dirty="0">
              <a:solidFill>
                <a:srgbClr val="2E6F79"/>
              </a:solidFill>
              <a:latin typeface="Century Gothic" panose="020B0502020202020204" pitchFamily="34" charset="0"/>
              <a:cs typeface="Arial Black" panose="020B0604020202020204" pitchFamily="34" charset="0"/>
            </a:endParaRPr>
          </a:p>
          <a:p>
            <a:pPr marL="342900" indent="-342900">
              <a:lnSpc>
                <a:spcPct val="100000"/>
              </a:lnSpc>
              <a:buFont typeface="Arial" panose="020B0604020202020204" pitchFamily="34" charset="0"/>
              <a:buChar char="•"/>
            </a:pPr>
            <a:r>
              <a:rPr lang="en-US" sz="2000" dirty="0">
                <a:solidFill>
                  <a:srgbClr val="2E6F79"/>
                </a:solidFill>
                <a:latin typeface="Century Gothic" panose="020B0502020202020204" pitchFamily="34" charset="0"/>
                <a:cs typeface="Arial Black" panose="020B0604020202020204" pitchFamily="34" charset="0"/>
              </a:rPr>
              <a:t>Hit-6 communities totaling 147,489</a:t>
            </a:r>
          </a:p>
        </p:txBody>
      </p:sp>
      <p:sp>
        <p:nvSpPr>
          <p:cNvPr id="6" name="Slide Number Placeholder 5">
            <a:extLst>
              <a:ext uri="{FF2B5EF4-FFF2-40B4-BE49-F238E27FC236}">
                <a16:creationId xmlns:a16="http://schemas.microsoft.com/office/drawing/2014/main" id="{992F6E66-8C94-D9C7-F563-3BB4AF38C1F1}"/>
              </a:ext>
            </a:extLst>
          </p:cNvPr>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CC2FB7E-E9FD-AA44-8101-F627C1923673}" type="slidenum">
              <a:rPr kumimoji="0" lang="en-US" sz="1200" b="1"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 name="Table 1">
            <a:extLst>
              <a:ext uri="{FF2B5EF4-FFF2-40B4-BE49-F238E27FC236}">
                <a16:creationId xmlns:a16="http://schemas.microsoft.com/office/drawing/2014/main" id="{5728A828-1AAD-AD7E-7E41-9856B0B5C145}"/>
              </a:ext>
            </a:extLst>
          </p:cNvPr>
          <p:cNvGraphicFramePr>
            <a:graphicFrameLocks noGrp="1"/>
          </p:cNvGraphicFramePr>
          <p:nvPr>
            <p:extLst>
              <p:ext uri="{D42A27DB-BD31-4B8C-83A1-F6EECF244321}">
                <p14:modId xmlns:p14="http://schemas.microsoft.com/office/powerpoint/2010/main" val="441958263"/>
              </p:ext>
            </p:extLst>
          </p:nvPr>
        </p:nvGraphicFramePr>
        <p:xfrm>
          <a:off x="4931354" y="457200"/>
          <a:ext cx="6614151" cy="5408574"/>
        </p:xfrm>
        <a:graphic>
          <a:graphicData uri="http://schemas.openxmlformats.org/drawingml/2006/table">
            <a:tbl>
              <a:tblPr firstRow="1" bandRow="1">
                <a:tableStyleId>{8799B23B-EC83-4686-B30A-512413B5E67A}</a:tableStyleId>
              </a:tblPr>
              <a:tblGrid>
                <a:gridCol w="2199627">
                  <a:extLst>
                    <a:ext uri="{9D8B030D-6E8A-4147-A177-3AD203B41FA5}">
                      <a16:colId xmlns:a16="http://schemas.microsoft.com/office/drawing/2014/main" val="3674158747"/>
                    </a:ext>
                  </a:extLst>
                </a:gridCol>
                <a:gridCol w="1264425">
                  <a:extLst>
                    <a:ext uri="{9D8B030D-6E8A-4147-A177-3AD203B41FA5}">
                      <a16:colId xmlns:a16="http://schemas.microsoft.com/office/drawing/2014/main" val="624760881"/>
                    </a:ext>
                  </a:extLst>
                </a:gridCol>
                <a:gridCol w="829072">
                  <a:extLst>
                    <a:ext uri="{9D8B030D-6E8A-4147-A177-3AD203B41FA5}">
                      <a16:colId xmlns:a16="http://schemas.microsoft.com/office/drawing/2014/main" val="1212525127"/>
                    </a:ext>
                  </a:extLst>
                </a:gridCol>
                <a:gridCol w="723369">
                  <a:extLst>
                    <a:ext uri="{9D8B030D-6E8A-4147-A177-3AD203B41FA5}">
                      <a16:colId xmlns:a16="http://schemas.microsoft.com/office/drawing/2014/main" val="3404342037"/>
                    </a:ext>
                  </a:extLst>
                </a:gridCol>
                <a:gridCol w="1597658">
                  <a:extLst>
                    <a:ext uri="{9D8B030D-6E8A-4147-A177-3AD203B41FA5}">
                      <a16:colId xmlns:a16="http://schemas.microsoft.com/office/drawing/2014/main" val="398856489"/>
                    </a:ext>
                  </a:extLst>
                </a:gridCol>
              </a:tblGrid>
              <a:tr h="350187">
                <a:tc>
                  <a:txBody>
                    <a:bodyPr/>
                    <a:lstStyle/>
                    <a:p>
                      <a:r>
                        <a:rPr lang="en-US" sz="1600"/>
                        <a:t>Community</a:t>
                      </a:r>
                    </a:p>
                  </a:txBody>
                  <a:tcPr marL="74004" marR="74004" marT="37001" marB="37001"/>
                </a:tc>
                <a:tc>
                  <a:txBody>
                    <a:bodyPr/>
                    <a:lstStyle/>
                    <a:p>
                      <a:r>
                        <a:rPr lang="en-US" sz="1600" dirty="0"/>
                        <a:t>HHs</a:t>
                      </a:r>
                    </a:p>
                  </a:txBody>
                  <a:tcPr marL="74004" marR="74004" marT="37001" marB="37001"/>
                </a:tc>
                <a:tc gridSpan="3">
                  <a:txBody>
                    <a:bodyPr/>
                    <a:lstStyle/>
                    <a:p>
                      <a:pPr algn="ctr"/>
                      <a:r>
                        <a:rPr lang="en-US" sz="1600"/>
                        <a:t>Contamination</a:t>
                      </a:r>
                    </a:p>
                  </a:txBody>
                  <a:tcPr marL="74004" marR="74004" marT="37001" marB="37001"/>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0311619"/>
                  </a:ext>
                </a:extLst>
              </a:tr>
              <a:tr h="350187">
                <a:tc>
                  <a:txBody>
                    <a:bodyPr/>
                    <a:lstStyle/>
                    <a:p>
                      <a:r>
                        <a:rPr lang="en-US" sz="1600" b="1"/>
                        <a:t>Phase 1</a:t>
                      </a:r>
                    </a:p>
                  </a:txBody>
                  <a:tcPr marL="74004" marR="74004" marT="37001" marB="37001"/>
                </a:tc>
                <a:tc>
                  <a:txBody>
                    <a:bodyPr/>
                    <a:lstStyle/>
                    <a:p>
                      <a:endParaRPr lang="en-US" sz="1600"/>
                    </a:p>
                  </a:txBody>
                  <a:tcPr marL="74004" marR="74004" marT="37001" marB="37001"/>
                </a:tc>
                <a:tc>
                  <a:txBody>
                    <a:bodyPr/>
                    <a:lstStyle/>
                    <a:p>
                      <a:r>
                        <a:rPr lang="en-US" sz="1600"/>
                        <a:t>Before</a:t>
                      </a:r>
                    </a:p>
                  </a:txBody>
                  <a:tcPr marL="74004" marR="74004" marT="37001" marB="37001"/>
                </a:tc>
                <a:tc>
                  <a:txBody>
                    <a:bodyPr/>
                    <a:lstStyle/>
                    <a:p>
                      <a:r>
                        <a:rPr lang="en-US" sz="1600"/>
                        <a:t>After</a:t>
                      </a:r>
                    </a:p>
                  </a:txBody>
                  <a:tcPr marL="74004" marR="74004" marT="37001" marB="37001"/>
                </a:tc>
                <a:tc>
                  <a:txBody>
                    <a:bodyPr/>
                    <a:lstStyle/>
                    <a:p>
                      <a:r>
                        <a:rPr lang="en-US" sz="1600" b="1" dirty="0"/>
                        <a:t>Reduction</a:t>
                      </a:r>
                    </a:p>
                  </a:txBody>
                  <a:tcPr marL="74004" marR="74004" marT="37001" marB="37001"/>
                </a:tc>
                <a:extLst>
                  <a:ext uri="{0D108BD9-81ED-4DB2-BD59-A6C34878D82A}">
                    <a16:rowId xmlns:a16="http://schemas.microsoft.com/office/drawing/2014/main" val="2060955718"/>
                  </a:ext>
                </a:extLst>
              </a:tr>
              <a:tr h="350187">
                <a:tc>
                  <a:txBody>
                    <a:bodyPr/>
                    <a:lstStyle/>
                    <a:p>
                      <a:r>
                        <a:rPr lang="en-US" sz="1600" dirty="0"/>
                        <a:t>Centerville</a:t>
                      </a:r>
                    </a:p>
                  </a:txBody>
                  <a:tcPr marL="74004" marR="74004" marT="37001" marB="37001"/>
                </a:tc>
                <a:tc>
                  <a:txBody>
                    <a:bodyPr/>
                    <a:lstStyle/>
                    <a:p>
                      <a:pPr algn="ctr"/>
                      <a:r>
                        <a:rPr lang="en-US" sz="1600"/>
                        <a:t>2,028</a:t>
                      </a:r>
                    </a:p>
                  </a:txBody>
                  <a:tcPr marL="74004" marR="74004" marT="37001" marB="37001"/>
                </a:tc>
                <a:tc>
                  <a:txBody>
                    <a:bodyPr/>
                    <a:lstStyle/>
                    <a:p>
                      <a:pPr algn="ctr"/>
                      <a:r>
                        <a:rPr lang="en-US" sz="1600"/>
                        <a:t>19%</a:t>
                      </a:r>
                    </a:p>
                  </a:txBody>
                  <a:tcPr marL="74004" marR="74004" marT="37001" marB="37001"/>
                </a:tc>
                <a:tc>
                  <a:txBody>
                    <a:bodyPr/>
                    <a:lstStyle/>
                    <a:p>
                      <a:pPr algn="ctr"/>
                      <a:r>
                        <a:rPr lang="en-US" sz="1600"/>
                        <a:t>11%</a:t>
                      </a:r>
                    </a:p>
                  </a:txBody>
                  <a:tcPr marL="74004" marR="74004" marT="37001" marB="37001"/>
                </a:tc>
                <a:tc>
                  <a:txBody>
                    <a:bodyPr/>
                    <a:lstStyle/>
                    <a:p>
                      <a:pPr algn="ctr"/>
                      <a:r>
                        <a:rPr lang="en-US" sz="1600" b="1" dirty="0"/>
                        <a:t>-42%</a:t>
                      </a:r>
                    </a:p>
                  </a:txBody>
                  <a:tcPr marL="74004" marR="74004" marT="37001" marB="37001"/>
                </a:tc>
                <a:extLst>
                  <a:ext uri="{0D108BD9-81ED-4DB2-BD59-A6C34878D82A}">
                    <a16:rowId xmlns:a16="http://schemas.microsoft.com/office/drawing/2014/main" val="3059295063"/>
                  </a:ext>
                </a:extLst>
              </a:tr>
              <a:tr h="350187">
                <a:tc>
                  <a:txBody>
                    <a:bodyPr/>
                    <a:lstStyle/>
                    <a:p>
                      <a:r>
                        <a:rPr lang="en-US" sz="1600"/>
                        <a:t>Fairfield</a:t>
                      </a:r>
                    </a:p>
                  </a:txBody>
                  <a:tcPr marL="74004" marR="74004" marT="37001" marB="37001"/>
                </a:tc>
                <a:tc>
                  <a:txBody>
                    <a:bodyPr/>
                    <a:lstStyle/>
                    <a:p>
                      <a:pPr algn="ctr"/>
                      <a:r>
                        <a:rPr lang="en-US" sz="1600"/>
                        <a:t>11,594</a:t>
                      </a:r>
                    </a:p>
                  </a:txBody>
                  <a:tcPr marL="74004" marR="74004" marT="37001" marB="37001"/>
                </a:tc>
                <a:tc>
                  <a:txBody>
                    <a:bodyPr/>
                    <a:lstStyle/>
                    <a:p>
                      <a:pPr algn="ctr"/>
                      <a:r>
                        <a:rPr lang="en-US" sz="1600"/>
                        <a:t>22%</a:t>
                      </a:r>
                    </a:p>
                  </a:txBody>
                  <a:tcPr marL="74004" marR="74004" marT="37001" marB="37001"/>
                </a:tc>
                <a:tc>
                  <a:txBody>
                    <a:bodyPr/>
                    <a:lstStyle/>
                    <a:p>
                      <a:pPr algn="ctr"/>
                      <a:r>
                        <a:rPr lang="en-US" sz="1600"/>
                        <a:t>12%</a:t>
                      </a:r>
                    </a:p>
                  </a:txBody>
                  <a:tcPr marL="74004" marR="74004" marT="37001" marB="37001"/>
                </a:tc>
                <a:tc>
                  <a:txBody>
                    <a:bodyPr/>
                    <a:lstStyle/>
                    <a:p>
                      <a:pPr algn="ctr"/>
                      <a:r>
                        <a:rPr lang="en-US" sz="1600" b="1" dirty="0"/>
                        <a:t>-45%</a:t>
                      </a:r>
                    </a:p>
                  </a:txBody>
                  <a:tcPr marL="74004" marR="74004" marT="37001" marB="37001"/>
                </a:tc>
                <a:extLst>
                  <a:ext uri="{0D108BD9-81ED-4DB2-BD59-A6C34878D82A}">
                    <a16:rowId xmlns:a16="http://schemas.microsoft.com/office/drawing/2014/main" val="1765473016"/>
                  </a:ext>
                </a:extLst>
              </a:tr>
              <a:tr h="586027">
                <a:tc>
                  <a:txBody>
                    <a:bodyPr/>
                    <a:lstStyle/>
                    <a:p>
                      <a:r>
                        <a:rPr lang="en-US" sz="1600"/>
                        <a:t>Columbus (varying sort methodologies)</a:t>
                      </a:r>
                    </a:p>
                  </a:txBody>
                  <a:tcPr marL="74004" marR="74004" marT="37001" marB="37001"/>
                </a:tc>
                <a:tc>
                  <a:txBody>
                    <a:bodyPr/>
                    <a:lstStyle/>
                    <a:p>
                      <a:pPr algn="ctr"/>
                      <a:r>
                        <a:rPr lang="en-US" sz="1600" dirty="0"/>
                        <a:t>18,728</a:t>
                      </a:r>
                    </a:p>
                  </a:txBody>
                  <a:tcPr marL="74004" marR="74004" marT="37001" marB="37001"/>
                </a:tc>
                <a:tc>
                  <a:txBody>
                    <a:bodyPr/>
                    <a:lstStyle/>
                    <a:p>
                      <a:pPr algn="ctr"/>
                      <a:r>
                        <a:rPr lang="en-US" sz="1600" dirty="0"/>
                        <a:t>21%</a:t>
                      </a:r>
                    </a:p>
                  </a:txBody>
                  <a:tcPr marL="74004" marR="74004" marT="37001" marB="37001"/>
                </a:tc>
                <a:tc>
                  <a:txBody>
                    <a:bodyPr/>
                    <a:lstStyle/>
                    <a:p>
                      <a:pPr algn="ctr"/>
                      <a:r>
                        <a:rPr lang="en-US" sz="1600"/>
                        <a:t>19%</a:t>
                      </a:r>
                    </a:p>
                  </a:txBody>
                  <a:tcPr marL="74004" marR="74004" marT="37001" marB="37001"/>
                </a:tc>
                <a:tc>
                  <a:txBody>
                    <a:bodyPr/>
                    <a:lstStyle/>
                    <a:p>
                      <a:pPr algn="ctr"/>
                      <a:r>
                        <a:rPr lang="en-US" sz="1600" b="1" dirty="0"/>
                        <a:t>-10%</a:t>
                      </a:r>
                    </a:p>
                  </a:txBody>
                  <a:tcPr marL="74004" marR="74004" marT="37001" marB="37001"/>
                </a:tc>
                <a:extLst>
                  <a:ext uri="{0D108BD9-81ED-4DB2-BD59-A6C34878D82A}">
                    <a16:rowId xmlns:a16="http://schemas.microsoft.com/office/drawing/2014/main" val="1965939889"/>
                  </a:ext>
                </a:extLst>
              </a:tr>
              <a:tr h="350187">
                <a:tc>
                  <a:txBody>
                    <a:bodyPr/>
                    <a:lstStyle/>
                    <a:p>
                      <a:r>
                        <a:rPr lang="en-US" sz="1600"/>
                        <a:t>Cincinnati</a:t>
                      </a:r>
                    </a:p>
                  </a:txBody>
                  <a:tcPr marL="74004" marR="74004" marT="37001" marB="37001"/>
                </a:tc>
                <a:tc>
                  <a:txBody>
                    <a:bodyPr/>
                    <a:lstStyle/>
                    <a:p>
                      <a:pPr algn="ctr"/>
                      <a:r>
                        <a:rPr lang="en-US" sz="1600"/>
                        <a:t>27,623</a:t>
                      </a:r>
                    </a:p>
                  </a:txBody>
                  <a:tcPr marL="74004" marR="74004" marT="37001" marB="37001"/>
                </a:tc>
                <a:tc>
                  <a:txBody>
                    <a:bodyPr/>
                    <a:lstStyle/>
                    <a:p>
                      <a:pPr algn="ctr"/>
                      <a:r>
                        <a:rPr lang="en-US" sz="1600"/>
                        <a:t>28%</a:t>
                      </a:r>
                    </a:p>
                  </a:txBody>
                  <a:tcPr marL="74004" marR="74004" marT="37001" marB="37001"/>
                </a:tc>
                <a:tc>
                  <a:txBody>
                    <a:bodyPr/>
                    <a:lstStyle/>
                    <a:p>
                      <a:pPr algn="ctr"/>
                      <a:r>
                        <a:rPr lang="en-US" sz="1600"/>
                        <a:t>20%</a:t>
                      </a:r>
                    </a:p>
                  </a:txBody>
                  <a:tcPr marL="74004" marR="74004" marT="37001" marB="37001"/>
                </a:tc>
                <a:tc>
                  <a:txBody>
                    <a:bodyPr/>
                    <a:lstStyle/>
                    <a:p>
                      <a:pPr algn="ctr"/>
                      <a:r>
                        <a:rPr lang="en-US" sz="1600" b="1" dirty="0"/>
                        <a:t>-29%</a:t>
                      </a:r>
                    </a:p>
                  </a:txBody>
                  <a:tcPr marL="74004" marR="74004" marT="37001" marB="37001"/>
                </a:tc>
                <a:extLst>
                  <a:ext uri="{0D108BD9-81ED-4DB2-BD59-A6C34878D82A}">
                    <a16:rowId xmlns:a16="http://schemas.microsoft.com/office/drawing/2014/main" val="1357829027"/>
                  </a:ext>
                </a:extLst>
              </a:tr>
              <a:tr h="350187">
                <a:tc>
                  <a:txBody>
                    <a:bodyPr/>
                    <a:lstStyle/>
                    <a:p>
                      <a:r>
                        <a:rPr lang="en-US" sz="1600"/>
                        <a:t>Akron</a:t>
                      </a:r>
                    </a:p>
                  </a:txBody>
                  <a:tcPr marL="74004" marR="74004" marT="37001" marB="37001"/>
                </a:tc>
                <a:tc>
                  <a:txBody>
                    <a:bodyPr/>
                    <a:lstStyle/>
                    <a:p>
                      <a:pPr algn="ctr"/>
                      <a:r>
                        <a:rPr lang="en-US" sz="1600"/>
                        <a:t>33,000</a:t>
                      </a:r>
                    </a:p>
                  </a:txBody>
                  <a:tcPr marL="74004" marR="74004" marT="37001" marB="37001"/>
                </a:tc>
                <a:tc>
                  <a:txBody>
                    <a:bodyPr/>
                    <a:lstStyle/>
                    <a:p>
                      <a:pPr algn="ctr"/>
                      <a:r>
                        <a:rPr lang="en-US" sz="1600"/>
                        <a:t>39%</a:t>
                      </a:r>
                    </a:p>
                  </a:txBody>
                  <a:tcPr marL="74004" marR="74004" marT="37001" marB="37001"/>
                </a:tc>
                <a:tc>
                  <a:txBody>
                    <a:bodyPr/>
                    <a:lstStyle/>
                    <a:p>
                      <a:pPr algn="ctr"/>
                      <a:r>
                        <a:rPr lang="en-US" sz="1600"/>
                        <a:t>28%</a:t>
                      </a:r>
                    </a:p>
                  </a:txBody>
                  <a:tcPr marL="74004" marR="74004" marT="37001" marB="37001"/>
                </a:tc>
                <a:tc>
                  <a:txBody>
                    <a:bodyPr/>
                    <a:lstStyle/>
                    <a:p>
                      <a:pPr algn="ctr"/>
                      <a:r>
                        <a:rPr lang="en-US" sz="1600" b="1"/>
                        <a:t>-28%</a:t>
                      </a:r>
                    </a:p>
                  </a:txBody>
                  <a:tcPr marL="74004" marR="74004" marT="37001" marB="37001"/>
                </a:tc>
                <a:extLst>
                  <a:ext uri="{0D108BD9-81ED-4DB2-BD59-A6C34878D82A}">
                    <a16:rowId xmlns:a16="http://schemas.microsoft.com/office/drawing/2014/main" val="2329281551"/>
                  </a:ext>
                </a:extLst>
              </a:tr>
              <a:tr h="350187">
                <a:tc>
                  <a:txBody>
                    <a:bodyPr/>
                    <a:lstStyle/>
                    <a:p>
                      <a:r>
                        <a:rPr lang="en-US" sz="1600" dirty="0"/>
                        <a:t>Subtotal</a:t>
                      </a:r>
                    </a:p>
                  </a:txBody>
                  <a:tcPr marL="74004" marR="74004" marT="37001" marB="37001"/>
                </a:tc>
                <a:tc>
                  <a:txBody>
                    <a:bodyPr/>
                    <a:lstStyle/>
                    <a:p>
                      <a:pPr algn="ctr"/>
                      <a:r>
                        <a:rPr lang="en-US" sz="1600"/>
                        <a:t>92,973</a:t>
                      </a:r>
                    </a:p>
                  </a:txBody>
                  <a:tcPr marL="74004" marR="74004" marT="37001" marB="37001"/>
                </a:tc>
                <a:tc>
                  <a:txBody>
                    <a:bodyPr/>
                    <a:lstStyle/>
                    <a:p>
                      <a:pPr algn="ctr"/>
                      <a:endParaRPr lang="en-US" sz="1600"/>
                    </a:p>
                  </a:txBody>
                  <a:tcPr marL="74004" marR="74004" marT="37001" marB="37001"/>
                </a:tc>
                <a:tc>
                  <a:txBody>
                    <a:bodyPr/>
                    <a:lstStyle/>
                    <a:p>
                      <a:pPr algn="ctr"/>
                      <a:endParaRPr lang="en-US" sz="1600"/>
                    </a:p>
                  </a:txBody>
                  <a:tcPr marL="74004" marR="74004" marT="37001" marB="37001"/>
                </a:tc>
                <a:tc>
                  <a:txBody>
                    <a:bodyPr/>
                    <a:lstStyle/>
                    <a:p>
                      <a:pPr algn="ctr"/>
                      <a:endParaRPr lang="en-US" sz="1600" b="1" dirty="0"/>
                    </a:p>
                  </a:txBody>
                  <a:tcPr marL="74004" marR="74004" marT="37001" marB="37001"/>
                </a:tc>
                <a:extLst>
                  <a:ext uri="{0D108BD9-81ED-4DB2-BD59-A6C34878D82A}">
                    <a16:rowId xmlns:a16="http://schemas.microsoft.com/office/drawing/2014/main" val="156140634"/>
                  </a:ext>
                </a:extLst>
              </a:tr>
              <a:tr h="384463">
                <a:tc>
                  <a:txBody>
                    <a:bodyPr/>
                    <a:lstStyle/>
                    <a:p>
                      <a:endParaRPr lang="en-US" sz="1600"/>
                    </a:p>
                  </a:txBody>
                  <a:tcPr marL="74004" marR="74004" marT="37001" marB="37001"/>
                </a:tc>
                <a:tc>
                  <a:txBody>
                    <a:bodyPr/>
                    <a:lstStyle/>
                    <a:p>
                      <a:pPr algn="ctr"/>
                      <a:endParaRPr lang="en-US" sz="1600"/>
                    </a:p>
                  </a:txBody>
                  <a:tcPr marL="74004" marR="74004" marT="37001" marB="37001"/>
                </a:tc>
                <a:tc>
                  <a:txBody>
                    <a:bodyPr/>
                    <a:lstStyle/>
                    <a:p>
                      <a:pPr algn="ctr"/>
                      <a:endParaRPr lang="en-US" sz="1600"/>
                    </a:p>
                  </a:txBody>
                  <a:tcPr marL="74004" marR="74004" marT="37001" marB="37001"/>
                </a:tc>
                <a:tc>
                  <a:txBody>
                    <a:bodyPr/>
                    <a:lstStyle/>
                    <a:p>
                      <a:pPr algn="ctr"/>
                      <a:endParaRPr lang="en-US" sz="1600"/>
                    </a:p>
                  </a:txBody>
                  <a:tcPr marL="74004" marR="74004" marT="37001" marB="37001"/>
                </a:tc>
                <a:tc>
                  <a:txBody>
                    <a:bodyPr/>
                    <a:lstStyle/>
                    <a:p>
                      <a:pPr algn="ctr"/>
                      <a:endParaRPr lang="en-US" sz="1600" b="1" dirty="0"/>
                    </a:p>
                  </a:txBody>
                  <a:tcPr marL="74004" marR="74004" marT="37001" marB="37001"/>
                </a:tc>
                <a:extLst>
                  <a:ext uri="{0D108BD9-81ED-4DB2-BD59-A6C34878D82A}">
                    <a16:rowId xmlns:a16="http://schemas.microsoft.com/office/drawing/2014/main" val="1193589813"/>
                  </a:ext>
                </a:extLst>
              </a:tr>
              <a:tr h="350187">
                <a:tc>
                  <a:txBody>
                    <a:bodyPr/>
                    <a:lstStyle/>
                    <a:p>
                      <a:r>
                        <a:rPr lang="en-US" sz="1600" b="1"/>
                        <a:t>Phase 2</a:t>
                      </a:r>
                    </a:p>
                  </a:txBody>
                  <a:tcPr marL="74004" marR="74004" marT="37001" marB="37001"/>
                </a:tc>
                <a:tc>
                  <a:txBody>
                    <a:bodyPr/>
                    <a:lstStyle/>
                    <a:p>
                      <a:pPr algn="ctr"/>
                      <a:endParaRPr lang="en-US" sz="1600"/>
                    </a:p>
                  </a:txBody>
                  <a:tcPr marL="74004" marR="74004" marT="37001" marB="37001"/>
                </a:tc>
                <a:tc>
                  <a:txBody>
                    <a:bodyPr/>
                    <a:lstStyle/>
                    <a:p>
                      <a:pPr algn="ctr"/>
                      <a:endParaRPr lang="en-US" sz="1600"/>
                    </a:p>
                  </a:txBody>
                  <a:tcPr marL="74004" marR="74004" marT="37001" marB="37001"/>
                </a:tc>
                <a:tc>
                  <a:txBody>
                    <a:bodyPr/>
                    <a:lstStyle/>
                    <a:p>
                      <a:pPr algn="ctr"/>
                      <a:endParaRPr lang="en-US" sz="1600"/>
                    </a:p>
                  </a:txBody>
                  <a:tcPr marL="74004" marR="74004" marT="37001" marB="37001"/>
                </a:tc>
                <a:tc>
                  <a:txBody>
                    <a:bodyPr/>
                    <a:lstStyle/>
                    <a:p>
                      <a:pPr algn="ctr"/>
                      <a:endParaRPr lang="en-US" sz="1600" b="1" dirty="0"/>
                    </a:p>
                  </a:txBody>
                  <a:tcPr marL="74004" marR="74004" marT="37001" marB="37001"/>
                </a:tc>
                <a:extLst>
                  <a:ext uri="{0D108BD9-81ED-4DB2-BD59-A6C34878D82A}">
                    <a16:rowId xmlns:a16="http://schemas.microsoft.com/office/drawing/2014/main" val="3112156240"/>
                  </a:ext>
                </a:extLst>
              </a:tr>
              <a:tr h="586027">
                <a:tc>
                  <a:txBody>
                    <a:bodyPr/>
                    <a:lstStyle/>
                    <a:p>
                      <a:r>
                        <a:rPr lang="en-US" sz="1600"/>
                        <a:t>Akron</a:t>
                      </a:r>
                    </a:p>
                  </a:txBody>
                  <a:tcPr marL="74004" marR="74004" marT="37001" marB="37001"/>
                </a:tc>
                <a:tc>
                  <a:txBody>
                    <a:bodyPr/>
                    <a:lstStyle/>
                    <a:p>
                      <a:pPr algn="ctr"/>
                      <a:r>
                        <a:rPr lang="en-US" sz="1600"/>
                        <a:t>33,000</a:t>
                      </a:r>
                    </a:p>
                  </a:txBody>
                  <a:tcPr marL="74004" marR="74004" marT="37001" marB="37001"/>
                </a:tc>
                <a:tc>
                  <a:txBody>
                    <a:bodyPr/>
                    <a:lstStyle/>
                    <a:p>
                      <a:pPr algn="ctr"/>
                      <a:r>
                        <a:rPr lang="en-US" sz="1600"/>
                        <a:t>22%</a:t>
                      </a:r>
                    </a:p>
                  </a:txBody>
                  <a:tcPr marL="74004" marR="74004" marT="37001" marB="37001"/>
                </a:tc>
                <a:tc>
                  <a:txBody>
                    <a:bodyPr/>
                    <a:lstStyle/>
                    <a:p>
                      <a:pPr algn="ctr"/>
                      <a:r>
                        <a:rPr lang="en-US" sz="1600"/>
                        <a:t>15%*</a:t>
                      </a:r>
                    </a:p>
                  </a:txBody>
                  <a:tcPr marL="74004" marR="74004" marT="37001" marB="37001"/>
                </a:tc>
                <a:tc>
                  <a:txBody>
                    <a:bodyPr/>
                    <a:lstStyle/>
                    <a:p>
                      <a:pPr algn="ctr"/>
                      <a:r>
                        <a:rPr lang="en-US" sz="1600" b="1" dirty="0"/>
                        <a:t>-32% (estimate)</a:t>
                      </a:r>
                    </a:p>
                  </a:txBody>
                  <a:tcPr marL="74004" marR="74004" marT="37001" marB="37001"/>
                </a:tc>
                <a:extLst>
                  <a:ext uri="{0D108BD9-81ED-4DB2-BD59-A6C34878D82A}">
                    <a16:rowId xmlns:a16="http://schemas.microsoft.com/office/drawing/2014/main" val="3165450229"/>
                  </a:ext>
                </a:extLst>
              </a:tr>
              <a:tr h="350187">
                <a:tc>
                  <a:txBody>
                    <a:bodyPr/>
                    <a:lstStyle/>
                    <a:p>
                      <a:r>
                        <a:rPr lang="en-US" sz="1600"/>
                        <a:t>Cincinnati</a:t>
                      </a:r>
                    </a:p>
                  </a:txBody>
                  <a:tcPr marL="74004" marR="74004" marT="37001" marB="37001"/>
                </a:tc>
                <a:tc>
                  <a:txBody>
                    <a:bodyPr/>
                    <a:lstStyle/>
                    <a:p>
                      <a:pPr algn="ctr"/>
                      <a:r>
                        <a:rPr lang="en-US" sz="1600"/>
                        <a:t>11,300</a:t>
                      </a:r>
                    </a:p>
                  </a:txBody>
                  <a:tcPr marL="74004" marR="74004" marT="37001" marB="37001"/>
                </a:tc>
                <a:tc>
                  <a:txBody>
                    <a:bodyPr/>
                    <a:lstStyle/>
                    <a:p>
                      <a:pPr algn="ctr"/>
                      <a:r>
                        <a:rPr lang="en-US" sz="1600"/>
                        <a:t>26%</a:t>
                      </a:r>
                    </a:p>
                  </a:txBody>
                  <a:tcPr marL="74004" marR="74004" marT="37001" marB="37001"/>
                </a:tc>
                <a:tc>
                  <a:txBody>
                    <a:bodyPr/>
                    <a:lstStyle/>
                    <a:p>
                      <a:pPr algn="ctr"/>
                      <a:r>
                        <a:rPr lang="en-US" sz="1600"/>
                        <a:t>21%</a:t>
                      </a:r>
                    </a:p>
                  </a:txBody>
                  <a:tcPr marL="74004" marR="74004" marT="37001" marB="37001"/>
                </a:tc>
                <a:tc>
                  <a:txBody>
                    <a:bodyPr/>
                    <a:lstStyle/>
                    <a:p>
                      <a:pPr algn="ctr"/>
                      <a:r>
                        <a:rPr lang="en-US" sz="1600" b="1" dirty="0"/>
                        <a:t>-19%</a:t>
                      </a:r>
                    </a:p>
                  </a:txBody>
                  <a:tcPr marL="74004" marR="74004" marT="37001" marB="37001"/>
                </a:tc>
                <a:extLst>
                  <a:ext uri="{0D108BD9-81ED-4DB2-BD59-A6C34878D82A}">
                    <a16:rowId xmlns:a16="http://schemas.microsoft.com/office/drawing/2014/main" val="3906358161"/>
                  </a:ext>
                </a:extLst>
              </a:tr>
              <a:tr h="350187">
                <a:tc>
                  <a:txBody>
                    <a:bodyPr/>
                    <a:lstStyle/>
                    <a:p>
                      <a:r>
                        <a:rPr lang="en-US" sz="1600"/>
                        <a:t>Gahanna</a:t>
                      </a:r>
                    </a:p>
                  </a:txBody>
                  <a:tcPr marL="74004" marR="74004" marT="37001" marB="37001"/>
                </a:tc>
                <a:tc>
                  <a:txBody>
                    <a:bodyPr/>
                    <a:lstStyle/>
                    <a:p>
                      <a:pPr algn="ctr"/>
                      <a:r>
                        <a:rPr lang="en-US" sz="1600"/>
                        <a:t>10,216</a:t>
                      </a:r>
                    </a:p>
                  </a:txBody>
                  <a:tcPr marL="74004" marR="74004" marT="37001" marB="37001"/>
                </a:tc>
                <a:tc>
                  <a:txBody>
                    <a:bodyPr/>
                    <a:lstStyle/>
                    <a:p>
                      <a:pPr algn="ctr"/>
                      <a:r>
                        <a:rPr lang="en-US" sz="1600"/>
                        <a:t>22%</a:t>
                      </a:r>
                    </a:p>
                  </a:txBody>
                  <a:tcPr marL="74004" marR="74004" marT="37001" marB="37001"/>
                </a:tc>
                <a:tc>
                  <a:txBody>
                    <a:bodyPr/>
                    <a:lstStyle/>
                    <a:p>
                      <a:pPr algn="ctr"/>
                      <a:r>
                        <a:rPr lang="en-US" sz="1600"/>
                        <a:t>TBD</a:t>
                      </a:r>
                    </a:p>
                  </a:txBody>
                  <a:tcPr marL="74004" marR="74004" marT="37001" marB="37001"/>
                </a:tc>
                <a:tc>
                  <a:txBody>
                    <a:bodyPr/>
                    <a:lstStyle/>
                    <a:p>
                      <a:pPr algn="ctr"/>
                      <a:r>
                        <a:rPr lang="en-US" sz="1600" b="1" dirty="0"/>
                        <a:t>TBD</a:t>
                      </a:r>
                    </a:p>
                  </a:txBody>
                  <a:tcPr marL="74004" marR="74004" marT="37001" marB="37001"/>
                </a:tc>
                <a:extLst>
                  <a:ext uri="{0D108BD9-81ED-4DB2-BD59-A6C34878D82A}">
                    <a16:rowId xmlns:a16="http://schemas.microsoft.com/office/drawing/2014/main" val="1760820751"/>
                  </a:ext>
                </a:extLst>
              </a:tr>
              <a:tr h="350187">
                <a:tc>
                  <a:txBody>
                    <a:bodyPr/>
                    <a:lstStyle/>
                    <a:p>
                      <a:r>
                        <a:rPr lang="en-US" sz="1600"/>
                        <a:t>Subtotal</a:t>
                      </a:r>
                    </a:p>
                  </a:txBody>
                  <a:tcPr marL="74004" marR="74004" marT="37001" marB="37001"/>
                </a:tc>
                <a:tc>
                  <a:txBody>
                    <a:bodyPr/>
                    <a:lstStyle/>
                    <a:p>
                      <a:pPr algn="ctr"/>
                      <a:r>
                        <a:rPr lang="en-US" sz="1600" dirty="0"/>
                        <a:t>54,516</a:t>
                      </a:r>
                    </a:p>
                  </a:txBody>
                  <a:tcPr marL="74004" marR="74004" marT="37001" marB="37001"/>
                </a:tc>
                <a:tc>
                  <a:txBody>
                    <a:bodyPr/>
                    <a:lstStyle/>
                    <a:p>
                      <a:pPr algn="ctr"/>
                      <a:endParaRPr lang="en-US" sz="1600" dirty="0"/>
                    </a:p>
                  </a:txBody>
                  <a:tcPr marL="74004" marR="74004" marT="37001" marB="37001"/>
                </a:tc>
                <a:tc>
                  <a:txBody>
                    <a:bodyPr/>
                    <a:lstStyle/>
                    <a:p>
                      <a:pPr algn="ctr"/>
                      <a:endParaRPr lang="en-US" sz="1600" dirty="0"/>
                    </a:p>
                  </a:txBody>
                  <a:tcPr marL="74004" marR="74004" marT="37001" marB="37001"/>
                </a:tc>
                <a:tc>
                  <a:txBody>
                    <a:bodyPr/>
                    <a:lstStyle/>
                    <a:p>
                      <a:pPr algn="ctr"/>
                      <a:endParaRPr lang="en-US" sz="1600" dirty="0"/>
                    </a:p>
                  </a:txBody>
                  <a:tcPr marL="74004" marR="74004" marT="37001" marB="37001"/>
                </a:tc>
                <a:extLst>
                  <a:ext uri="{0D108BD9-81ED-4DB2-BD59-A6C34878D82A}">
                    <a16:rowId xmlns:a16="http://schemas.microsoft.com/office/drawing/2014/main" val="4024939208"/>
                  </a:ext>
                </a:extLst>
              </a:tr>
            </a:tbl>
          </a:graphicData>
        </a:graphic>
      </p:graphicFrame>
    </p:spTree>
    <p:extLst>
      <p:ext uri="{BB962C8B-B14F-4D97-AF65-F5344CB8AC3E}">
        <p14:creationId xmlns:p14="http://schemas.microsoft.com/office/powerpoint/2010/main" val="3075416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5B9B21-FB7F-CB47-9D77-FF1054BE4200}"/>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2EDB7EC9-D7E2-D169-B08C-D4F30D0D7240}"/>
              </a:ext>
            </a:extLst>
          </p:cNvPr>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CC2FB7E-E9FD-AA44-8101-F627C1923673}" type="slidenum">
              <a:rPr kumimoji="0" lang="en-US" sz="1200" b="1"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8914F2E8-F2AF-B64A-D9A4-E4E885E2CFD1}"/>
              </a:ext>
            </a:extLst>
          </p:cNvPr>
          <p:cNvSpPr>
            <a:spLocks noGrp="1"/>
          </p:cNvSpPr>
          <p:nvPr>
            <p:ph sz="half" idx="1"/>
          </p:nvPr>
        </p:nvSpPr>
        <p:spPr>
          <a:xfrm>
            <a:off x="468138" y="1450266"/>
            <a:ext cx="5404506" cy="4041140"/>
          </a:xfrm>
        </p:spPr>
        <p:txBody>
          <a:bodyPr/>
          <a:lstStyle/>
          <a:p>
            <a:pPr marR="0">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NC DEQ has own granting initiative, infrastructure, staff</a:t>
            </a:r>
          </a:p>
          <a:p>
            <a:pPr marL="1028700" lvl="1" indent="-342900">
              <a:spcBef>
                <a:spcPts val="0"/>
              </a:spcBef>
            </a:pPr>
            <a:r>
              <a:rPr lang="en-US" sz="2000" dirty="0">
                <a:effectLst/>
                <a:latin typeface="+mn-lt"/>
                <a:ea typeface="Calibri" panose="020F0502020204030204" pitchFamily="34" charset="0"/>
                <a:cs typeface="Times New Roman" panose="02020603050405020304" pitchFamily="18" charset="0"/>
              </a:rPr>
              <a:t>Additional grant funds allow them to expand grant offerings</a:t>
            </a:r>
          </a:p>
          <a:p>
            <a:pPr marL="1028700" lvl="1" indent="-342900">
              <a:spcBef>
                <a:spcPts val="0"/>
              </a:spcBef>
            </a:pPr>
            <a:r>
              <a:rPr lang="en-US" sz="2000" dirty="0">
                <a:latin typeface="+mn-lt"/>
                <a:ea typeface="Calibri" panose="020F0502020204030204" pitchFamily="34" charset="0"/>
                <a:cs typeface="Times New Roman" panose="02020603050405020304" pitchFamily="18" charset="0"/>
              </a:rPr>
              <a:t>Limited TRP technical assistance needed</a:t>
            </a:r>
            <a:endParaRPr lang="en-US" sz="2000" dirty="0">
              <a:effectLst/>
              <a:latin typeface="+mn-lt"/>
              <a:ea typeface="Calibri" panose="020F0502020204030204" pitchFamily="34" charset="0"/>
              <a:cs typeface="Times New Roman" panose="02020603050405020304" pitchFamily="18" charset="0"/>
            </a:endParaRPr>
          </a:p>
          <a:p>
            <a:pPr marL="1028700" lvl="1" indent="-342900">
              <a:spcBef>
                <a:spcPts val="0"/>
              </a:spcBef>
            </a:pPr>
            <a:r>
              <a:rPr lang="en-US" sz="2000" dirty="0">
                <a:latin typeface="+mn-lt"/>
                <a:ea typeface="Calibri" panose="020F0502020204030204" pitchFamily="34" charset="0"/>
                <a:cs typeface="Times New Roman" panose="02020603050405020304" pitchFamily="18" charset="0"/>
              </a:rPr>
              <a:t>Use own (NC DEQ) previously developed collateral, press</a:t>
            </a:r>
          </a:p>
          <a:p>
            <a:pPr marL="1028700" lvl="1" indent="-342900">
              <a:spcBef>
                <a:spcPts val="0"/>
              </a:spcBef>
            </a:pPr>
            <a:r>
              <a:rPr lang="en-US" sz="2000" dirty="0">
                <a:effectLst/>
                <a:latin typeface="+mn-lt"/>
                <a:ea typeface="Calibri" panose="020F0502020204030204" pitchFamily="34" charset="0"/>
                <a:cs typeface="Times New Roman" panose="02020603050405020304" pitchFamily="18" charset="0"/>
              </a:rPr>
              <a:t>Scale effectively and efficiently</a:t>
            </a:r>
          </a:p>
          <a:p>
            <a:pPr marR="0">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Not reimbursement grant– initial distribution (90%)</a:t>
            </a:r>
          </a:p>
          <a:p>
            <a:pPr marL="1028700" lvl="1" indent="-342900">
              <a:spcBef>
                <a:spcPts val="0"/>
              </a:spcBef>
              <a:buFont typeface="Arial" panose="020B0604020202020204" pitchFamily="34" charset="0"/>
              <a:buChar char="•"/>
            </a:pPr>
            <a:r>
              <a:rPr lang="en-US" sz="2000" dirty="0">
                <a:effectLst/>
                <a:latin typeface="+mn-lt"/>
                <a:ea typeface="Calibri" panose="020F0502020204030204" pitchFamily="34" charset="0"/>
                <a:cs typeface="Times New Roman" panose="02020603050405020304" pitchFamily="18" charset="0"/>
              </a:rPr>
              <a:t>all $ passed to communities</a:t>
            </a:r>
          </a:p>
          <a:p>
            <a:pPr marL="1028700" lvl="1" indent="-342900">
              <a:spcBef>
                <a:spcPts val="0"/>
              </a:spcBef>
              <a:buFont typeface="Arial" panose="020B0604020202020204" pitchFamily="34" charset="0"/>
              <a:buChar char="•"/>
            </a:pPr>
            <a:r>
              <a:rPr lang="en-US" sz="2000" dirty="0">
                <a:effectLst/>
                <a:latin typeface="+mn-lt"/>
                <a:ea typeface="Calibri" panose="020F0502020204030204" pitchFamily="34" charset="0"/>
                <a:cs typeface="Times New Roman" panose="02020603050405020304" pitchFamily="18" charset="0"/>
              </a:rPr>
              <a:t>all $ supports increasing recycling</a:t>
            </a:r>
          </a:p>
          <a:p>
            <a:endParaRPr lang="en-US" dirty="0"/>
          </a:p>
        </p:txBody>
      </p:sp>
      <p:sp>
        <p:nvSpPr>
          <p:cNvPr id="5" name="Content Placeholder 2">
            <a:extLst>
              <a:ext uri="{FF2B5EF4-FFF2-40B4-BE49-F238E27FC236}">
                <a16:creationId xmlns:a16="http://schemas.microsoft.com/office/drawing/2014/main" id="{6CCF356C-362B-37B4-27C8-BDC09DB5B974}"/>
              </a:ext>
            </a:extLst>
          </p:cNvPr>
          <p:cNvSpPr txBox="1">
            <a:spLocks/>
          </p:cNvSpPr>
          <p:nvPr/>
        </p:nvSpPr>
        <p:spPr>
          <a:xfrm>
            <a:off x="6568419" y="1530084"/>
            <a:ext cx="5404506" cy="4041140"/>
          </a:xfrm>
          <a:prstGeom prst="rect">
            <a:avLst/>
          </a:prstGeom>
        </p:spPr>
        <p:txBody>
          <a:bodyPr/>
          <a:lstStyle>
            <a:lvl1pPr marL="0" indent="0" algn="l" defTabSz="914400" rtl="0" eaLnBrk="1" latinLnBrk="0" hangingPunct="1">
              <a:lnSpc>
                <a:spcPts val="3000"/>
              </a:lnSpc>
              <a:spcBef>
                <a:spcPts val="0"/>
              </a:spcBef>
              <a:spcAft>
                <a:spcPts val="1200"/>
              </a:spcAft>
              <a:buFont typeface="Arial"/>
              <a:buNone/>
              <a:defRPr sz="2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0"/>
              </a:spcAft>
            </a:pPr>
            <a:r>
              <a:rPr lang="en-US" dirty="0">
                <a:latin typeface="+mn-lt"/>
                <a:ea typeface="Calibri" panose="020F0502020204030204" pitchFamily="34" charset="0"/>
                <a:cs typeface="Times New Roman" panose="02020603050405020304" pitchFamily="18" charset="0"/>
              </a:rPr>
              <a:t>Phase 1 - </a:t>
            </a:r>
            <a:r>
              <a:rPr lang="en-US" sz="2000" dirty="0">
                <a:latin typeface="+mn-lt"/>
                <a:ea typeface="Calibri" panose="020F0502020204030204" pitchFamily="34" charset="0"/>
                <a:cs typeface="Times New Roman" panose="02020603050405020304" pitchFamily="18" charset="0"/>
              </a:rPr>
              <a:t>$100,000 </a:t>
            </a:r>
          </a:p>
          <a:p>
            <a:pPr marL="1028700" lvl="1" indent="-342900">
              <a:spcBef>
                <a:spcPts val="0"/>
              </a:spcBef>
              <a:buFont typeface="Arial" panose="020B0604020202020204" pitchFamily="34" charset="0"/>
              <a:buChar char="•"/>
            </a:pPr>
            <a:r>
              <a:rPr lang="en-US" sz="2000" dirty="0">
                <a:latin typeface="+mn-lt"/>
                <a:ea typeface="Calibri" panose="020F0502020204030204" pitchFamily="34" charset="0"/>
                <a:cs typeface="Times New Roman" panose="02020603050405020304" pitchFamily="18" charset="0"/>
              </a:rPr>
              <a:t>Waynesville (carts)</a:t>
            </a:r>
          </a:p>
          <a:p>
            <a:pPr marL="1028700" lvl="1" indent="-342900">
              <a:spcBef>
                <a:spcPts val="0"/>
              </a:spcBef>
              <a:buFont typeface="Arial" panose="020B0604020202020204" pitchFamily="34" charset="0"/>
              <a:buChar char="•"/>
            </a:pPr>
            <a:r>
              <a:rPr lang="en-US" sz="2000" dirty="0">
                <a:latin typeface="+mn-lt"/>
                <a:ea typeface="Calibri" panose="020F0502020204030204" pitchFamily="34" charset="0"/>
                <a:cs typeface="Times New Roman" panose="02020603050405020304" pitchFamily="18" charset="0"/>
              </a:rPr>
              <a:t>Alleghany Co. (new DO program)</a:t>
            </a:r>
          </a:p>
          <a:p>
            <a:pPr>
              <a:spcAft>
                <a:spcPts val="0"/>
              </a:spcAft>
            </a:pPr>
            <a:endParaRPr lang="en-US" dirty="0">
              <a:latin typeface="+mn-lt"/>
              <a:ea typeface="Calibri" panose="020F0502020204030204" pitchFamily="34" charset="0"/>
              <a:cs typeface="Times New Roman" panose="02020603050405020304" pitchFamily="18" charset="0"/>
            </a:endParaRPr>
          </a:p>
          <a:p>
            <a:pPr>
              <a:spcAft>
                <a:spcPts val="0"/>
              </a:spcAft>
            </a:pPr>
            <a:r>
              <a:rPr lang="en-US" dirty="0">
                <a:latin typeface="+mn-lt"/>
                <a:ea typeface="Calibri" panose="020F0502020204030204" pitchFamily="34" charset="0"/>
                <a:cs typeface="Times New Roman" panose="02020603050405020304" pitchFamily="18" charset="0"/>
              </a:rPr>
              <a:t>Phase 2 - </a:t>
            </a:r>
            <a:r>
              <a:rPr lang="en-US" sz="2000" dirty="0">
                <a:latin typeface="+mn-lt"/>
                <a:ea typeface="Calibri" panose="020F0502020204030204" pitchFamily="34" charset="0"/>
                <a:cs typeface="Times New Roman" panose="02020603050405020304" pitchFamily="18" charset="0"/>
              </a:rPr>
              <a:t>$10,000 </a:t>
            </a:r>
          </a:p>
          <a:p>
            <a:pPr marL="1028700" lvl="1" indent="-342900">
              <a:spcBef>
                <a:spcPts val="0"/>
              </a:spcBef>
              <a:buFont typeface="Arial" panose="020B0604020202020204" pitchFamily="34" charset="0"/>
              <a:buChar char="•"/>
            </a:pPr>
            <a:r>
              <a:rPr lang="en-US" sz="2000" dirty="0">
                <a:latin typeface="+mn-lt"/>
                <a:ea typeface="Calibri" panose="020F0502020204030204" pitchFamily="34" charset="0"/>
                <a:cs typeface="Times New Roman" panose="02020603050405020304" pitchFamily="18" charset="0"/>
              </a:rPr>
              <a:t>Rose Hill &amp; Princeton (carts)</a:t>
            </a:r>
          </a:p>
          <a:p>
            <a:pPr marL="342900" indent="-342900">
              <a:spcAft>
                <a:spcPts val="0"/>
              </a:spcAft>
              <a:buFont typeface="Arial" panose="020B0604020202020204" pitchFamily="34" charset="0"/>
              <a:buChar char="•"/>
            </a:pPr>
            <a:endParaRPr lang="en-US" dirty="0">
              <a:latin typeface="+mn-lt"/>
              <a:ea typeface="Calibri" panose="020F0502020204030204" pitchFamily="34" charset="0"/>
              <a:cs typeface="Times New Roman" panose="02020603050405020304" pitchFamily="18" charset="0"/>
            </a:endParaRPr>
          </a:p>
          <a:p>
            <a:pPr>
              <a:spcAft>
                <a:spcPts val="0"/>
              </a:spcAft>
            </a:pPr>
            <a:r>
              <a:rPr lang="en-US" dirty="0">
                <a:latin typeface="+mn-lt"/>
                <a:ea typeface="Calibri" panose="020F0502020204030204" pitchFamily="34" charset="0"/>
                <a:cs typeface="Times New Roman" panose="02020603050405020304" pitchFamily="18" charset="0"/>
              </a:rPr>
              <a:t>Phase 3 - $250,000</a:t>
            </a:r>
          </a:p>
          <a:p>
            <a:pPr marL="1028700" lvl="1" indent="-342900">
              <a:spcBef>
                <a:spcPts val="0"/>
              </a:spcBef>
              <a:buFont typeface="Arial" panose="020B0604020202020204" pitchFamily="34" charset="0"/>
              <a:buChar char="•"/>
            </a:pPr>
            <a:r>
              <a:rPr lang="en-US" sz="2000" dirty="0">
                <a:latin typeface="+mn-lt"/>
                <a:ea typeface="Calibri" panose="020F0502020204030204" pitchFamily="34" charset="0"/>
                <a:cs typeface="Times New Roman" panose="02020603050405020304" pitchFamily="18" charset="0"/>
              </a:rPr>
              <a:t>Multi-family</a:t>
            </a:r>
          </a:p>
          <a:p>
            <a:endParaRPr lang="en-US" dirty="0"/>
          </a:p>
        </p:txBody>
      </p:sp>
      <p:sp>
        <p:nvSpPr>
          <p:cNvPr id="2" name="Title 18">
            <a:extLst>
              <a:ext uri="{FF2B5EF4-FFF2-40B4-BE49-F238E27FC236}">
                <a16:creationId xmlns:a16="http://schemas.microsoft.com/office/drawing/2014/main" id="{E0CD9A94-4A98-8369-6CA1-CE35B8EB10EE}"/>
              </a:ext>
            </a:extLst>
          </p:cNvPr>
          <p:cNvSpPr txBox="1">
            <a:spLocks noGrp="1"/>
          </p:cNvSpPr>
          <p:nvPr>
            <p:ph type="title"/>
          </p:nvPr>
        </p:nvSpPr>
        <p:spPr>
          <a:xfrm>
            <a:off x="593725" y="457200"/>
            <a:ext cx="11001375" cy="534988"/>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NORTH CAROLINA – The Partnership as Grantor</a:t>
            </a:r>
          </a:p>
        </p:txBody>
      </p:sp>
      <p:grpSp>
        <p:nvGrpSpPr>
          <p:cNvPr id="6" name="Group 5">
            <a:extLst>
              <a:ext uri="{FF2B5EF4-FFF2-40B4-BE49-F238E27FC236}">
                <a16:creationId xmlns:a16="http://schemas.microsoft.com/office/drawing/2014/main" id="{AEEC50FA-1FBC-721D-B064-CA6056AB4652}"/>
              </a:ext>
            </a:extLst>
          </p:cNvPr>
          <p:cNvGrpSpPr/>
          <p:nvPr/>
        </p:nvGrpSpPr>
        <p:grpSpPr>
          <a:xfrm>
            <a:off x="0" y="897903"/>
            <a:ext cx="12191999" cy="98655"/>
            <a:chOff x="0" y="1524693"/>
            <a:chExt cx="12191999" cy="214892"/>
          </a:xfrm>
        </p:grpSpPr>
        <p:sp>
          <p:nvSpPr>
            <p:cNvPr id="9" name="Rectangle 8">
              <a:extLst>
                <a:ext uri="{FF2B5EF4-FFF2-40B4-BE49-F238E27FC236}">
                  <a16:creationId xmlns:a16="http://schemas.microsoft.com/office/drawing/2014/main" id="{58D9AD17-DB9A-7DE5-F4E1-1FF6DBFD8E89}"/>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5D5D812-EFA7-D4CB-2926-A77FB8C6AEF1}"/>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9766AFB-D714-C8BC-4751-29CD7675BB21}"/>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E68FFCA-4420-AD60-55F3-DF32726C3D96}"/>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B3FC724-A194-0912-0679-2DCF2CB56DC2}"/>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0EEFF9D-ECDB-12DE-DEDF-B6B6D47536C8}"/>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FA43E37-1F5B-8301-AFD2-1CF7CF1DEFF6}"/>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0A8942C-C9E2-00B4-419A-D14AEA1C03CB}"/>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061F0E9-FBE2-3537-A185-7F8CC62810B1}"/>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8363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646331"/>
          </a:xfrm>
          <a:prstGeom prst="rect">
            <a:avLst/>
          </a:prstGeom>
          <a:noFill/>
        </p:spPr>
        <p:txBody>
          <a:bodyPr wrap="square" rtlCol="0">
            <a:spAutoFit/>
          </a:bodyPr>
          <a:lstStyle/>
          <a:p>
            <a:pPr algn="ctr"/>
            <a:r>
              <a:rPr lang="en-US" sz="3600" b="1" dirty="0">
                <a:solidFill>
                  <a:srgbClr val="2E6F79"/>
                </a:solidFill>
              </a:rPr>
              <a:t>Making grants go further with co-granting</a:t>
            </a:r>
          </a:p>
        </p:txBody>
      </p:sp>
      <p:sp>
        <p:nvSpPr>
          <p:cNvPr id="16" name="Rectangle 15">
            <a:extLst>
              <a:ext uri="{FF2B5EF4-FFF2-40B4-BE49-F238E27FC236}">
                <a16:creationId xmlns:a16="http://schemas.microsoft.com/office/drawing/2014/main" id="{950D1CEE-3485-415E-A1D1-E884D047DD09}"/>
              </a:ext>
            </a:extLst>
          </p:cNvPr>
          <p:cNvSpPr/>
          <p:nvPr/>
        </p:nvSpPr>
        <p:spPr>
          <a:xfrm>
            <a:off x="0" y="1724637"/>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lang="en-US" sz="3200" dirty="0">
              <a:solidFill>
                <a:srgbClr val="2E6F79"/>
              </a:solidFill>
              <a:latin typeface="Gotham Bold"/>
            </a:endParaRPr>
          </a:p>
          <a:p>
            <a:pPr marL="457200" marR="0" lvl="0" indent="-45720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lang="en-US" sz="3200" dirty="0">
              <a:solidFill>
                <a:srgbClr val="2E6F79"/>
              </a:solidFill>
              <a:latin typeface="Gotham Bold"/>
            </a:endParaRPr>
          </a:p>
          <a:p>
            <a:pPr marL="457200" marR="0" lvl="0" indent="-45720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lang="en-US" sz="3200" dirty="0">
                <a:solidFill>
                  <a:srgbClr val="2E6F79"/>
                </a:solidFill>
                <a:latin typeface="Gotham Bold"/>
              </a:rPr>
              <a:t>Michigan</a:t>
            </a:r>
          </a:p>
          <a:p>
            <a:pPr marL="914400" lvl="1" indent="-457200" defTabSz="685800">
              <a:spcAft>
                <a:spcPts val="450"/>
              </a:spcAft>
              <a:buFont typeface="Arial" panose="020B0604020202020204" pitchFamily="34" charset="0"/>
              <a:buChar char="•"/>
              <a:defRPr/>
            </a:pPr>
            <a:r>
              <a:rPr lang="en-US" sz="2400" dirty="0">
                <a:solidFill>
                  <a:schemeClr val="accent4"/>
                </a:solidFill>
                <a:latin typeface="Gotham Bold"/>
              </a:rPr>
              <a:t>Can actually cover 100% of carts ; MI EGLE doesn’t cover E&amp;O but we do</a:t>
            </a:r>
          </a:p>
          <a:p>
            <a:pPr marL="914400" lvl="1" indent="-457200" defTabSz="685800">
              <a:spcAft>
                <a:spcPts val="450"/>
              </a:spcAft>
              <a:buFont typeface="Arial" panose="020B0604020202020204" pitchFamily="34" charset="0"/>
              <a:buChar char="•"/>
              <a:defRPr/>
            </a:pPr>
            <a:r>
              <a:rPr lang="en-US" sz="2400" dirty="0">
                <a:solidFill>
                  <a:schemeClr val="accent4"/>
                </a:solidFill>
                <a:latin typeface="Gotham Bold"/>
              </a:rPr>
              <a:t>Ad-hoc but close program collaboration</a:t>
            </a:r>
            <a:endParaRPr lang="en-US" sz="3200" dirty="0">
              <a:solidFill>
                <a:srgbClr val="2E6F79"/>
              </a:solidFill>
              <a:latin typeface="Gotham Bold"/>
            </a:endParaRPr>
          </a:p>
          <a:p>
            <a:pPr marL="457200" marR="0" lvl="0" indent="-45720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E6F79"/>
                </a:solidFill>
                <a:effectLst/>
                <a:uLnTx/>
                <a:uFillTx/>
                <a:latin typeface="Gotham Bold"/>
                <a:ea typeface="+mn-ea"/>
                <a:cs typeface="+mn-cs"/>
              </a:rPr>
              <a:t>New Y</a:t>
            </a:r>
            <a:r>
              <a:rPr lang="en-US" sz="3200" dirty="0" err="1">
                <a:solidFill>
                  <a:srgbClr val="2E6F79"/>
                </a:solidFill>
                <a:latin typeface="Gotham Bold"/>
              </a:rPr>
              <a:t>ork</a:t>
            </a:r>
            <a:endParaRPr lang="en-US" sz="3200" dirty="0">
              <a:solidFill>
                <a:srgbClr val="2E6F79"/>
              </a:solidFill>
              <a:latin typeface="Gotham Bold"/>
            </a:endParaRPr>
          </a:p>
          <a:p>
            <a:pPr marL="914400" lvl="1" indent="-457200" defTabSz="685800">
              <a:spcAft>
                <a:spcPts val="450"/>
              </a:spcAft>
              <a:buFont typeface="Arial" panose="020B0604020202020204" pitchFamily="34" charset="0"/>
              <a:buChar char="•"/>
              <a:defRPr/>
            </a:pPr>
            <a:r>
              <a:rPr lang="en-US" sz="2400" dirty="0">
                <a:solidFill>
                  <a:schemeClr val="accent4"/>
                </a:solidFill>
                <a:latin typeface="Gotham Bold"/>
              </a:rPr>
              <a:t>We covered truck costs due NY doesn’t allow two grants to cover same line item</a:t>
            </a:r>
            <a:endParaRPr lang="en-US" sz="3200" dirty="0">
              <a:solidFill>
                <a:srgbClr val="2E6F79"/>
              </a:solidFill>
              <a:latin typeface="Gotham Bold"/>
            </a:endParaRPr>
          </a:p>
          <a:p>
            <a:pPr marL="457200" marR="0" lvl="0" indent="-45720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E6F79"/>
                </a:solidFill>
                <a:effectLst/>
                <a:uLnTx/>
                <a:uFillTx/>
                <a:latin typeface="Gotham Bold"/>
                <a:ea typeface="+mn-ea"/>
                <a:cs typeface="+mn-cs"/>
              </a:rPr>
              <a:t>Massachusetts</a:t>
            </a:r>
          </a:p>
          <a:p>
            <a:pPr marL="914400" lvl="1" indent="-457200" defTabSz="685800">
              <a:spcAft>
                <a:spcPts val="450"/>
              </a:spcAft>
              <a:buFont typeface="Arial" panose="020B0604020202020204" pitchFamily="34" charset="0"/>
              <a:buChar char="•"/>
              <a:defRPr/>
            </a:pPr>
            <a:r>
              <a:rPr lang="en-US" sz="2400" dirty="0">
                <a:solidFill>
                  <a:schemeClr val="accent4"/>
                </a:solidFill>
                <a:latin typeface="Gotham Bold"/>
              </a:rPr>
              <a:t>Pairing with their PAYT planning and infrastructure grants</a:t>
            </a:r>
          </a:p>
          <a:p>
            <a:pPr marL="457200" marR="0" lvl="0" indent="-45720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lang="en-US" sz="3200" dirty="0">
                <a:solidFill>
                  <a:srgbClr val="2E6F79"/>
                </a:solidFill>
                <a:latin typeface="Gotham Bold"/>
              </a:rPr>
              <a:t>North Carolina</a:t>
            </a:r>
          </a:p>
          <a:p>
            <a:pPr marL="914400" lvl="1" indent="-457200" defTabSz="685800">
              <a:spcAft>
                <a:spcPts val="450"/>
              </a:spcAft>
              <a:buFont typeface="Arial" panose="020B0604020202020204" pitchFamily="34" charset="0"/>
              <a:buChar char="•"/>
              <a:defRPr/>
            </a:pPr>
            <a:r>
              <a:rPr lang="en-US" sz="2400" dirty="0">
                <a:solidFill>
                  <a:schemeClr val="accent4"/>
                </a:solidFill>
                <a:latin typeface="Gotham Bold"/>
              </a:rPr>
              <a:t>Ad-hoc but close program collaboration</a:t>
            </a:r>
          </a:p>
          <a:p>
            <a:pPr marL="457200" marR="0" lvl="0" indent="-45720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E6F79"/>
              </a:solidFill>
              <a:effectLst/>
              <a:uLnTx/>
              <a:uFillTx/>
              <a:latin typeface="Gotham Bold"/>
              <a:ea typeface="+mn-ea"/>
              <a:cs typeface="+mn-cs"/>
            </a:endParaRPr>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46345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646331"/>
          </a:xfrm>
          <a:prstGeom prst="rect">
            <a:avLst/>
          </a:prstGeom>
          <a:noFill/>
        </p:spPr>
        <p:txBody>
          <a:bodyPr wrap="square" rtlCol="0">
            <a:spAutoFit/>
          </a:bodyPr>
          <a:lstStyle/>
          <a:p>
            <a:pPr algn="ctr"/>
            <a:r>
              <a:rPr lang="en-US" sz="3600" b="1" dirty="0">
                <a:solidFill>
                  <a:srgbClr val="2E6F79"/>
                </a:solidFill>
              </a:rPr>
              <a:t>Rural Community Allies</a:t>
            </a:r>
          </a:p>
        </p:txBody>
      </p:sp>
      <p:sp>
        <p:nvSpPr>
          <p:cNvPr id="16" name="Rectangle 15">
            <a:extLst>
              <a:ext uri="{FF2B5EF4-FFF2-40B4-BE49-F238E27FC236}">
                <a16:creationId xmlns:a16="http://schemas.microsoft.com/office/drawing/2014/main" id="{950D1CEE-3485-415E-A1D1-E884D047DD09}"/>
              </a:ext>
            </a:extLst>
          </p:cNvPr>
          <p:cNvSpPr/>
          <p:nvPr/>
        </p:nvSpPr>
        <p:spPr>
          <a:xfrm>
            <a:off x="0" y="1724637"/>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defTabSz="685800">
              <a:spcAft>
                <a:spcPts val="450"/>
              </a:spcAft>
              <a:buFont typeface="Arial" panose="020B0604020202020204" pitchFamily="34" charset="0"/>
              <a:buChar char="•"/>
              <a:defRPr/>
            </a:pPr>
            <a:r>
              <a:rPr lang="en-US" sz="3200" dirty="0">
                <a:solidFill>
                  <a:schemeClr val="tx2"/>
                </a:solidFill>
                <a:latin typeface="Century Gothic" panose="020B0502020202020204" pitchFamily="34" charset="0"/>
                <a:cs typeface="Century Gothic Regular" charset="0"/>
              </a:rPr>
              <a:t>USDA</a:t>
            </a:r>
          </a:p>
          <a:p>
            <a:pPr marL="342900" indent="-342900" defTabSz="685800">
              <a:spcAft>
                <a:spcPts val="450"/>
              </a:spcAft>
              <a:buFont typeface="Arial" panose="020B0604020202020204" pitchFamily="34" charset="0"/>
              <a:buChar char="•"/>
              <a:defRPr/>
            </a:pPr>
            <a:r>
              <a:rPr lang="en-US" sz="3200" dirty="0">
                <a:solidFill>
                  <a:schemeClr val="tx2"/>
                </a:solidFill>
                <a:latin typeface="Century Gothic" panose="020B0502020202020204" pitchFamily="34" charset="0"/>
                <a:cs typeface="Century Gothic Regular" charset="0"/>
              </a:rPr>
              <a:t>Councils of Government / Regional Organizations</a:t>
            </a:r>
          </a:p>
          <a:p>
            <a:pPr marL="342900" indent="-342900" defTabSz="685800">
              <a:spcAft>
                <a:spcPts val="450"/>
              </a:spcAft>
              <a:buFont typeface="Arial" panose="020B0604020202020204" pitchFamily="34" charset="0"/>
              <a:buChar char="•"/>
              <a:defRPr/>
            </a:pPr>
            <a:r>
              <a:rPr lang="en-US" sz="3200" dirty="0">
                <a:solidFill>
                  <a:schemeClr val="tx2"/>
                </a:solidFill>
                <a:latin typeface="Century Gothic" panose="020B0502020202020204" pitchFamily="34" charset="0"/>
                <a:cs typeface="Century Gothic Regular" charset="0"/>
              </a:rPr>
              <a:t>Rural Community Assistance Program (RCAP)</a:t>
            </a:r>
          </a:p>
          <a:p>
            <a:pPr marL="342900" indent="-342900" defTabSz="685800">
              <a:spcAft>
                <a:spcPts val="450"/>
              </a:spcAft>
              <a:buFont typeface="Arial" panose="020B0604020202020204" pitchFamily="34" charset="0"/>
              <a:buChar char="•"/>
              <a:defRPr/>
            </a:pPr>
            <a:r>
              <a:rPr lang="en-US" sz="3200" dirty="0">
                <a:solidFill>
                  <a:schemeClr val="tx2"/>
                </a:solidFill>
                <a:latin typeface="Century Gothic" panose="020B0502020202020204" pitchFamily="34" charset="0"/>
                <a:cs typeface="Century Gothic Regular" charset="0"/>
              </a:rPr>
              <a:t>Colleges/Universities</a:t>
            </a:r>
            <a:endParaRPr lang="en-US" sz="2400" dirty="0">
              <a:solidFill>
                <a:schemeClr val="tx2"/>
              </a:solidFill>
              <a:latin typeface="Century Gothic" panose="020B0502020202020204" pitchFamily="34" charset="0"/>
              <a:cs typeface="Century Gothic Regular" charset="0"/>
            </a:endParaRPr>
          </a:p>
          <a:p>
            <a:pPr marL="457200" marR="0" lvl="0" indent="-45720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E6F79"/>
              </a:solidFill>
              <a:effectLst/>
              <a:uLnTx/>
              <a:uFillTx/>
              <a:latin typeface="Gotham Bold"/>
              <a:ea typeface="+mn-ea"/>
              <a:cs typeface="+mn-cs"/>
            </a:endParaRPr>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0238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323548-E26B-8645-AD3A-C67E1FD1FC59}"/>
              </a:ext>
            </a:extLst>
          </p:cNvPr>
          <p:cNvSpPr>
            <a:spLocks noGrp="1"/>
          </p:cNvSpPr>
          <p:nvPr>
            <p:ph type="title"/>
          </p:nvPr>
        </p:nvSpPr>
        <p:spPr/>
        <p:txBody>
          <a:bodyPr/>
          <a:lstStyle/>
          <a:p>
            <a:r>
              <a:rPr lang="en-US" dirty="0"/>
              <a:t>Thank you!</a:t>
            </a:r>
          </a:p>
        </p:txBody>
      </p:sp>
      <p:sp>
        <p:nvSpPr>
          <p:cNvPr id="6" name="Slide Number Placeholder 5">
            <a:extLst>
              <a:ext uri="{FF2B5EF4-FFF2-40B4-BE49-F238E27FC236}">
                <a16:creationId xmlns:a16="http://schemas.microsoft.com/office/drawing/2014/main" id="{4D4AC29B-E051-56C2-B350-71FFC348262C}"/>
              </a:ext>
            </a:extLst>
          </p:cNvPr>
          <p:cNvSpPr>
            <a:spLocks noGrp="1"/>
          </p:cNvSpPr>
          <p:nvPr>
            <p:ph type="sldNum" sz="quarter" idx="4"/>
          </p:nvPr>
        </p:nvSpPr>
        <p:spPr>
          <a:xfrm>
            <a:off x="11545506" y="6279006"/>
            <a:ext cx="427419"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CC2FB7E-E9FD-AA44-8101-F627C1923673}" type="slidenum">
              <a:rPr kumimoji="0" lang="en-US" sz="1200" b="1"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C9A9EE13-A094-6B2F-EF23-B564B225A4AB}"/>
              </a:ext>
            </a:extLst>
          </p:cNvPr>
          <p:cNvPicPr>
            <a:picLocks noChangeAspect="1"/>
          </p:cNvPicPr>
          <p:nvPr/>
        </p:nvPicPr>
        <p:blipFill rotWithShape="1">
          <a:blip r:embed="rId2"/>
          <a:srcRect t="7932" b="11034"/>
          <a:stretch/>
        </p:blipFill>
        <p:spPr>
          <a:xfrm>
            <a:off x="1045029" y="1422399"/>
            <a:ext cx="10101943" cy="4093029"/>
          </a:xfrm>
          <a:prstGeom prst="rect">
            <a:avLst/>
          </a:prstGeom>
        </p:spPr>
      </p:pic>
    </p:spTree>
    <p:extLst>
      <p:ext uri="{BB962C8B-B14F-4D97-AF65-F5344CB8AC3E}">
        <p14:creationId xmlns:p14="http://schemas.microsoft.com/office/powerpoint/2010/main" val="438988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for the camera&#10;&#10;Description automatically generated with medium confidence">
            <a:extLst>
              <a:ext uri="{FF2B5EF4-FFF2-40B4-BE49-F238E27FC236}">
                <a16:creationId xmlns:a16="http://schemas.microsoft.com/office/drawing/2014/main" id="{DDFDFF32-D265-43DF-BE4A-DC231751A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529" y="1071075"/>
            <a:ext cx="4197833" cy="2799430"/>
          </a:xfrm>
          <a:prstGeom prst="rect">
            <a:avLst/>
          </a:prstGeom>
        </p:spPr>
      </p:pic>
      <p:sp>
        <p:nvSpPr>
          <p:cNvPr id="8" name="TextBox 7">
            <a:extLst>
              <a:ext uri="{FF2B5EF4-FFF2-40B4-BE49-F238E27FC236}">
                <a16:creationId xmlns:a16="http://schemas.microsoft.com/office/drawing/2014/main" id="{D37C6D6A-6731-784D-800A-8AF6996D3C5E}"/>
              </a:ext>
            </a:extLst>
          </p:cNvPr>
          <p:cNvSpPr txBox="1"/>
          <p:nvPr/>
        </p:nvSpPr>
        <p:spPr>
          <a:xfrm>
            <a:off x="7135496" y="4001821"/>
            <a:ext cx="4787900" cy="17851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13A6E"/>
                </a:solidFill>
                <a:effectLst/>
                <a:uLnTx/>
                <a:uFillTx/>
                <a:latin typeface="Gotham HTF Book"/>
                <a:ea typeface="Century Gothic Regular" charset="0"/>
                <a:cs typeface="Century Gothic Regular" charset="0"/>
              </a:rPr>
              <a:t>Vincent Leray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13A6E"/>
                </a:solidFill>
                <a:effectLst/>
                <a:uLnTx/>
                <a:uFillTx/>
                <a:latin typeface="Gotham HTF Book"/>
                <a:ea typeface="Century Gothic Regular" charset="0"/>
                <a:cs typeface="Century Gothic Regular" charset="0"/>
              </a:rPr>
              <a:t>he/him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13A6E"/>
                </a:solidFill>
                <a:effectLst/>
                <a:uLnTx/>
                <a:uFillTx/>
                <a:latin typeface="Gotham HTF Book"/>
                <a:ea typeface="Century Gothic Regular" charset="0"/>
                <a:cs typeface="Century Gothic Regular" charset="0"/>
              </a:rPr>
              <a:t>Grant Development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13A6E"/>
                </a:solidFill>
                <a:effectLst/>
                <a:uLnTx/>
                <a:uFillTx/>
                <a:latin typeface="Gotham HTF Book"/>
                <a:ea typeface="Century Gothic Regular" charset="0"/>
                <a:cs typeface="Century Gothic Regular" charset="0"/>
              </a:rPr>
              <a:t>vleray@recyclingpartnership.org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13A6E"/>
                </a:solidFill>
                <a:effectLst/>
                <a:uLnTx/>
                <a:uFillTx/>
                <a:latin typeface="Gotham HTF Book"/>
                <a:ea typeface="Century Gothic Regular" charset="0"/>
                <a:cs typeface="Century Gothic Regular" charset="0"/>
              </a:rPr>
              <a:t>662.640.8571</a:t>
            </a:r>
          </a:p>
        </p:txBody>
      </p:sp>
      <p:pic>
        <p:nvPicPr>
          <p:cNvPr id="3" name="Picture 2">
            <a:extLst>
              <a:ext uri="{FF2B5EF4-FFF2-40B4-BE49-F238E27FC236}">
                <a16:creationId xmlns:a16="http://schemas.microsoft.com/office/drawing/2014/main" id="{0EAC86F6-F0E5-7346-A36F-356AFAAFCA70}"/>
              </a:ext>
            </a:extLst>
          </p:cNvPr>
          <p:cNvPicPr>
            <a:picLocks noChangeAspect="1"/>
          </p:cNvPicPr>
          <p:nvPr/>
        </p:nvPicPr>
        <p:blipFill>
          <a:blip r:embed="rId3"/>
          <a:stretch>
            <a:fillRect/>
          </a:stretch>
        </p:blipFill>
        <p:spPr>
          <a:xfrm>
            <a:off x="0" y="0"/>
            <a:ext cx="6858000" cy="6858000"/>
          </a:xfrm>
          <a:prstGeom prst="rect">
            <a:avLst/>
          </a:prstGeom>
        </p:spPr>
      </p:pic>
      <p:sp>
        <p:nvSpPr>
          <p:cNvPr id="6" name="TextBox 5">
            <a:extLst>
              <a:ext uri="{FF2B5EF4-FFF2-40B4-BE49-F238E27FC236}">
                <a16:creationId xmlns:a16="http://schemas.microsoft.com/office/drawing/2014/main" id="{86D7ADD6-143D-4E7C-B41E-7BEC7111C677}"/>
              </a:ext>
            </a:extLst>
          </p:cNvPr>
          <p:cNvSpPr txBox="1"/>
          <p:nvPr/>
        </p:nvSpPr>
        <p:spPr>
          <a:xfrm>
            <a:off x="7135496" y="137148"/>
            <a:ext cx="47879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3A6E"/>
                </a:solidFill>
                <a:effectLst/>
                <a:uLnTx/>
                <a:uFillTx/>
                <a:latin typeface="Gotham HTF Book"/>
                <a:ea typeface="Century Gothic Regular" charset="0"/>
                <a:cs typeface="Century Gothic Regular" charset="0"/>
              </a:rPr>
              <a:t>QUESTIONS?</a:t>
            </a:r>
            <a:endParaRPr kumimoji="0" lang="en-US" sz="3200" b="0" i="0" u="none" strike="noStrike" kern="1200" cap="none" spc="0" normalizeH="0" baseline="0" noProof="0" dirty="0">
              <a:ln>
                <a:noFill/>
              </a:ln>
              <a:solidFill>
                <a:srgbClr val="013A6E"/>
              </a:solidFill>
              <a:effectLst/>
              <a:uLnTx/>
              <a:uFillTx/>
              <a:latin typeface="Gotham HTF Book"/>
              <a:ea typeface="Century Gothic Regular" charset="0"/>
              <a:cs typeface="Century Gothic Regular" charset="0"/>
            </a:endParaRPr>
          </a:p>
        </p:txBody>
      </p:sp>
    </p:spTree>
    <p:extLst>
      <p:ext uri="{BB962C8B-B14F-4D97-AF65-F5344CB8AC3E}">
        <p14:creationId xmlns:p14="http://schemas.microsoft.com/office/powerpoint/2010/main" val="3111683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545C53-D7DC-46DA-BA0E-D1953FE45EBA}"/>
              </a:ext>
            </a:extLst>
          </p:cNvPr>
          <p:cNvSpPr/>
          <p:nvPr/>
        </p:nvSpPr>
        <p:spPr>
          <a:xfrm>
            <a:off x="141051" y="994390"/>
            <a:ext cx="11909898" cy="5005635"/>
          </a:xfrm>
          <a:prstGeom prst="rect">
            <a:avLst/>
          </a:prstGeom>
          <a:solidFill>
            <a:srgbClr val="007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8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C8ACC483-72CC-46D1-91E2-F8AEC5B4F3E8}"/>
              </a:ext>
            </a:extLst>
          </p:cNvPr>
          <p:cNvPicPr>
            <a:picLocks noChangeAspect="1"/>
          </p:cNvPicPr>
          <p:nvPr/>
        </p:nvPicPr>
        <p:blipFill rotWithShape="1">
          <a:blip r:embed="rId3">
            <a:extLst>
              <a:ext uri="{28A0092B-C50C-407E-A947-70E740481C1C}">
                <a14:useLocalDpi xmlns:a14="http://schemas.microsoft.com/office/drawing/2010/main" val="0"/>
              </a:ext>
            </a:extLst>
          </a:blip>
          <a:srcRect l="44910" r="484"/>
          <a:stretch/>
        </p:blipFill>
        <p:spPr>
          <a:xfrm>
            <a:off x="3453440" y="708185"/>
            <a:ext cx="5777017" cy="5289671"/>
          </a:xfrm>
          <a:prstGeom prst="rect">
            <a:avLst/>
          </a:prstGeom>
        </p:spPr>
      </p:pic>
      <p:sp>
        <p:nvSpPr>
          <p:cNvPr id="9" name="TextBox 8">
            <a:extLst>
              <a:ext uri="{FF2B5EF4-FFF2-40B4-BE49-F238E27FC236}">
                <a16:creationId xmlns:a16="http://schemas.microsoft.com/office/drawing/2014/main" id="{D5B848C2-DE53-42FF-A7E4-DE53E636CFC0}"/>
              </a:ext>
            </a:extLst>
          </p:cNvPr>
          <p:cNvSpPr txBox="1"/>
          <p:nvPr/>
        </p:nvSpPr>
        <p:spPr>
          <a:xfrm>
            <a:off x="305" y="213813"/>
            <a:ext cx="12191695" cy="646331"/>
          </a:xfrm>
          <a:prstGeom prst="rect">
            <a:avLst/>
          </a:prstGeom>
          <a:noFill/>
        </p:spPr>
        <p:txBody>
          <a:bodyPr wrap="square" rtlCol="0">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Gotham HTF Book"/>
                <a:ea typeface="+mn-ea"/>
                <a:cs typeface="+mn-cs"/>
              </a:rPr>
              <a:t>Healthy Recycling Needs a Systems Approach</a:t>
            </a:r>
          </a:p>
        </p:txBody>
      </p:sp>
      <p:grpSp>
        <p:nvGrpSpPr>
          <p:cNvPr id="2" name="Group 1">
            <a:extLst>
              <a:ext uri="{FF2B5EF4-FFF2-40B4-BE49-F238E27FC236}">
                <a16:creationId xmlns:a16="http://schemas.microsoft.com/office/drawing/2014/main" id="{DF9BE137-322F-3ABD-2EB5-0DF0ED376001}"/>
              </a:ext>
            </a:extLst>
          </p:cNvPr>
          <p:cNvGrpSpPr/>
          <p:nvPr/>
        </p:nvGrpSpPr>
        <p:grpSpPr>
          <a:xfrm>
            <a:off x="0" y="897903"/>
            <a:ext cx="12191999" cy="98655"/>
            <a:chOff x="0" y="1524693"/>
            <a:chExt cx="12191999" cy="214892"/>
          </a:xfrm>
        </p:grpSpPr>
        <p:sp>
          <p:nvSpPr>
            <p:cNvPr id="3" name="Rectangle 2">
              <a:extLst>
                <a:ext uri="{FF2B5EF4-FFF2-40B4-BE49-F238E27FC236}">
                  <a16:creationId xmlns:a16="http://schemas.microsoft.com/office/drawing/2014/main" id="{9689A0FE-26FB-9D3F-E5AC-6BD8C8D58B3B}"/>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25D6B15-994A-3E3E-8470-9FF30A9E98F9}"/>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50D7462-1F00-2F78-D89A-5ACC7A864CB9}"/>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AB227F0-E7C2-2D91-217A-3A008A7613EE}"/>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2EBDB39-8651-019B-9866-D94CA311303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DAC9CDA-450D-FDD1-D188-4537CACB6B33}"/>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50C737-ED0E-264C-C643-77F35BD01BAE}"/>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F084AFA-3566-895E-162C-ADC9F9BD1BD4}"/>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BE4A0DD-4C3C-B733-2659-8ABD94EBCCBD}"/>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0366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window, holding, blue&#10;&#10;Description automatically generated">
            <a:extLst>
              <a:ext uri="{FF2B5EF4-FFF2-40B4-BE49-F238E27FC236}">
                <a16:creationId xmlns:a16="http://schemas.microsoft.com/office/drawing/2014/main" id="{6045F4D5-5F2F-2D4C-90C5-9E6664F857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31"/>
            <a:ext cx="12192000" cy="8125059"/>
          </a:xfrm>
          <a:prstGeom prst="rect">
            <a:avLst/>
          </a:prstGeom>
        </p:spPr>
      </p:pic>
      <p:sp>
        <p:nvSpPr>
          <p:cNvPr id="8" name="Rectangle 7">
            <a:extLst>
              <a:ext uri="{FF2B5EF4-FFF2-40B4-BE49-F238E27FC236}">
                <a16:creationId xmlns:a16="http://schemas.microsoft.com/office/drawing/2014/main" id="{897D6C78-152F-5C4C-9B7E-CE980A5E254E}"/>
              </a:ext>
            </a:extLst>
          </p:cNvPr>
          <p:cNvSpPr/>
          <p:nvPr/>
        </p:nvSpPr>
        <p:spPr>
          <a:xfrm>
            <a:off x="0" y="3615558"/>
            <a:ext cx="6662057" cy="2687271"/>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19CE257-E2D5-2E49-8B3E-3B1DEB3830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43838" y="6129207"/>
            <a:ext cx="1941201" cy="503275"/>
          </a:xfrm>
          <a:prstGeom prst="rect">
            <a:avLst/>
          </a:prstGeom>
        </p:spPr>
      </p:pic>
      <p:sp>
        <p:nvSpPr>
          <p:cNvPr id="9" name="TextBox 8">
            <a:extLst>
              <a:ext uri="{FF2B5EF4-FFF2-40B4-BE49-F238E27FC236}">
                <a16:creationId xmlns:a16="http://schemas.microsoft.com/office/drawing/2014/main" id="{EF02303F-D404-CC46-962F-0123E439FA33}"/>
              </a:ext>
            </a:extLst>
          </p:cNvPr>
          <p:cNvSpPr txBox="1"/>
          <p:nvPr/>
        </p:nvSpPr>
        <p:spPr>
          <a:xfrm>
            <a:off x="999067" y="3919925"/>
            <a:ext cx="5345749" cy="2244716"/>
          </a:xfrm>
          <a:prstGeom prst="rect">
            <a:avLst/>
          </a:prstGeom>
          <a:noFill/>
        </p:spPr>
        <p:txBody>
          <a:bodyPr wrap="square" rtlCol="0">
            <a:noAutofit/>
          </a:bodyPr>
          <a:lstStyle/>
          <a:p>
            <a:r>
              <a:rPr lang="en-US" sz="3600" b="1" dirty="0">
                <a:solidFill>
                  <a:schemeClr val="bg1"/>
                </a:solidFill>
                <a:latin typeface="Century Gothic" panose="020B0502020202020204" pitchFamily="34" charset="0"/>
                <a:cs typeface="Gotham Bold Regular" pitchFamily="2" charset="0"/>
              </a:rPr>
              <a:t>We’ve </a:t>
            </a:r>
            <a:r>
              <a:rPr lang="en-US" sz="3600" b="1">
                <a:solidFill>
                  <a:schemeClr val="bg1"/>
                </a:solidFill>
                <a:latin typeface="Century Gothic" panose="020B0502020202020204" pitchFamily="34" charset="0"/>
                <a:cs typeface="Gotham Bold Regular" pitchFamily="2" charset="0"/>
              </a:rPr>
              <a:t>reached 60% </a:t>
            </a:r>
            <a:r>
              <a:rPr lang="en-US" sz="3600" b="1" dirty="0">
                <a:solidFill>
                  <a:schemeClr val="bg1"/>
                </a:solidFill>
                <a:latin typeface="Century Gothic" panose="020B0502020202020204" pitchFamily="34" charset="0"/>
                <a:cs typeface="Gotham Bold Regular" pitchFamily="2" charset="0"/>
              </a:rPr>
              <a:t>of the U.S. population.</a:t>
            </a:r>
          </a:p>
        </p:txBody>
      </p:sp>
      <p:sp>
        <p:nvSpPr>
          <p:cNvPr id="10" name="TextBox 9">
            <a:extLst>
              <a:ext uri="{FF2B5EF4-FFF2-40B4-BE49-F238E27FC236}">
                <a16:creationId xmlns:a16="http://schemas.microsoft.com/office/drawing/2014/main" id="{C9DEB9CC-5F92-EF4D-9BB4-AA7D677D762E}"/>
              </a:ext>
            </a:extLst>
          </p:cNvPr>
          <p:cNvSpPr txBox="1"/>
          <p:nvPr/>
        </p:nvSpPr>
        <p:spPr>
          <a:xfrm>
            <a:off x="999067" y="5313076"/>
            <a:ext cx="4368800" cy="646331"/>
          </a:xfrm>
          <a:prstGeom prst="rect">
            <a:avLst/>
          </a:prstGeom>
          <a:noFill/>
        </p:spPr>
        <p:txBody>
          <a:bodyPr wrap="square" rtlCol="0">
            <a:noAutofit/>
          </a:bodyPr>
          <a:lstStyle/>
          <a:p>
            <a:r>
              <a:rPr lang="en-US" dirty="0">
                <a:solidFill>
                  <a:schemeClr val="bg1"/>
                </a:solidFill>
                <a:latin typeface="Century Gothic" panose="020B0502020202020204" pitchFamily="34" charset="0"/>
                <a:cs typeface="Gotham" pitchFamily="2" charset="0"/>
              </a:rPr>
              <a:t>Our proven recycling system solutions increases access and improves quality.</a:t>
            </a:r>
          </a:p>
        </p:txBody>
      </p:sp>
    </p:spTree>
    <p:extLst>
      <p:ext uri="{BB962C8B-B14F-4D97-AF65-F5344CB8AC3E}">
        <p14:creationId xmlns:p14="http://schemas.microsoft.com/office/powerpoint/2010/main" val="1313580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0CACEAA-D111-D322-316E-14EDACA85F99}"/>
              </a:ext>
            </a:extLst>
          </p:cNvPr>
          <p:cNvPicPr>
            <a:picLocks noChangeAspect="1"/>
          </p:cNvPicPr>
          <p:nvPr/>
        </p:nvPicPr>
        <p:blipFill>
          <a:blip r:embed="rId3"/>
          <a:stretch>
            <a:fillRect/>
          </a:stretch>
        </p:blipFill>
        <p:spPr>
          <a:xfrm>
            <a:off x="1360361" y="947230"/>
            <a:ext cx="9398000" cy="5130800"/>
          </a:xfrm>
          <a:prstGeom prst="rect">
            <a:avLst/>
          </a:prstGeom>
        </p:spPr>
      </p:pic>
      <p:grpSp>
        <p:nvGrpSpPr>
          <p:cNvPr id="3" name="Group 2">
            <a:extLst>
              <a:ext uri="{FF2B5EF4-FFF2-40B4-BE49-F238E27FC236}">
                <a16:creationId xmlns:a16="http://schemas.microsoft.com/office/drawing/2014/main" id="{8EE49A90-4355-DD06-9E30-FB9F968A820D}"/>
              </a:ext>
            </a:extLst>
          </p:cNvPr>
          <p:cNvGrpSpPr/>
          <p:nvPr/>
        </p:nvGrpSpPr>
        <p:grpSpPr>
          <a:xfrm>
            <a:off x="0" y="897903"/>
            <a:ext cx="12191999" cy="98655"/>
            <a:chOff x="0" y="1524693"/>
            <a:chExt cx="12191999" cy="214892"/>
          </a:xfrm>
        </p:grpSpPr>
        <p:sp>
          <p:nvSpPr>
            <p:cNvPr id="4" name="Rectangle 3">
              <a:extLst>
                <a:ext uri="{FF2B5EF4-FFF2-40B4-BE49-F238E27FC236}">
                  <a16:creationId xmlns:a16="http://schemas.microsoft.com/office/drawing/2014/main" id="{0C6D168E-3D4B-E486-DAA4-587D0A17BF5E}"/>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AF5F5BD-E132-85EA-7617-F58C49CBC84E}"/>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164B633-DC85-0C74-4C90-5EDA77FFECDF}"/>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E4BAFD9-6F99-D911-9766-ECB94198BA9D}"/>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16E6428-A354-E000-403B-1EAC3D842E10}"/>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1F894D5-24C4-1F87-BC40-56E9098A0E1D}"/>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47E642-DE51-03C9-6666-08633D678179}"/>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6D9D63C-D6CA-B63E-270C-6F7BB69CA875}"/>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73BCD01-EF5B-644A-6211-8843708E7294}"/>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440F304E-9C7A-11C8-CB85-20184A17502C}"/>
              </a:ext>
            </a:extLst>
          </p:cNvPr>
          <p:cNvSpPr txBox="1"/>
          <p:nvPr/>
        </p:nvSpPr>
        <p:spPr>
          <a:xfrm>
            <a:off x="330195" y="162125"/>
            <a:ext cx="11009086" cy="584775"/>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Circular System Benefits since 2014</a:t>
            </a:r>
          </a:p>
        </p:txBody>
      </p:sp>
    </p:spTree>
    <p:extLst>
      <p:ext uri="{BB962C8B-B14F-4D97-AF65-F5344CB8AC3E}">
        <p14:creationId xmlns:p14="http://schemas.microsoft.com/office/powerpoint/2010/main" val="3251487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FDE68E1-98BB-C14B-AC7D-C6BBDCC85E57}"/>
              </a:ext>
            </a:extLst>
          </p:cNvPr>
          <p:cNvSpPr>
            <a:spLocks noGrp="1"/>
          </p:cNvSpPr>
          <p:nvPr>
            <p:ph type="ctrTitle"/>
          </p:nvPr>
        </p:nvSpPr>
        <p:spPr>
          <a:xfrm>
            <a:off x="946482" y="1871663"/>
            <a:ext cx="10635918" cy="1016684"/>
          </a:xfrm>
        </p:spPr>
        <p:txBody>
          <a:bodyPr>
            <a:normAutofit/>
          </a:bodyPr>
          <a:lstStyle/>
          <a:p>
            <a:r>
              <a:rPr lang="en-US" dirty="0"/>
              <a:t>Curbside Carts – our standard grant </a:t>
            </a:r>
          </a:p>
        </p:txBody>
      </p:sp>
      <p:sp>
        <p:nvSpPr>
          <p:cNvPr id="11" name="Subtitle 10">
            <a:extLst>
              <a:ext uri="{FF2B5EF4-FFF2-40B4-BE49-F238E27FC236}">
                <a16:creationId xmlns:a16="http://schemas.microsoft.com/office/drawing/2014/main" id="{0B8242FB-AEB8-D946-BCC7-7A173587ADB3}"/>
              </a:ext>
            </a:extLst>
          </p:cNvPr>
          <p:cNvSpPr>
            <a:spLocks noGrp="1"/>
          </p:cNvSpPr>
          <p:nvPr>
            <p:ph type="subTitle" idx="1"/>
          </p:nvPr>
        </p:nvSpPr>
        <p:spPr/>
        <p:txBody>
          <a:bodyPr/>
          <a:lstStyle/>
          <a:p>
            <a:r>
              <a:rPr lang="en-US" dirty="0"/>
              <a:t> </a:t>
            </a:r>
          </a:p>
        </p:txBody>
      </p:sp>
      <p:sp>
        <p:nvSpPr>
          <p:cNvPr id="2" name="Rectangle 1">
            <a:extLst>
              <a:ext uri="{FF2B5EF4-FFF2-40B4-BE49-F238E27FC236}">
                <a16:creationId xmlns:a16="http://schemas.microsoft.com/office/drawing/2014/main" id="{203C7226-14BA-4EE1-8D32-D75124437B91}"/>
              </a:ext>
            </a:extLst>
          </p:cNvPr>
          <p:cNvSpPr/>
          <p:nvPr/>
        </p:nvSpPr>
        <p:spPr>
          <a:xfrm>
            <a:off x="946482" y="2764631"/>
            <a:ext cx="3948546" cy="623455"/>
          </a:xfrm>
          <a:prstGeom prst="rect">
            <a:avLst/>
          </a:prstGeom>
          <a:solidFill>
            <a:srgbClr val="2F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HTF Book"/>
              <a:ea typeface="+mn-ea"/>
              <a:cs typeface="+mn-cs"/>
            </a:endParaRPr>
          </a:p>
        </p:txBody>
      </p:sp>
      <p:sp>
        <p:nvSpPr>
          <p:cNvPr id="5" name="Subtitle 10">
            <a:extLst>
              <a:ext uri="{FF2B5EF4-FFF2-40B4-BE49-F238E27FC236}">
                <a16:creationId xmlns:a16="http://schemas.microsoft.com/office/drawing/2014/main" id="{46AF828A-0DBF-4EC5-82A5-B819D850C8FB}"/>
              </a:ext>
            </a:extLst>
          </p:cNvPr>
          <p:cNvSpPr txBox="1">
            <a:spLocks/>
          </p:cNvSpPr>
          <p:nvPr/>
        </p:nvSpPr>
        <p:spPr>
          <a:xfrm>
            <a:off x="1001902" y="2888347"/>
            <a:ext cx="10635916" cy="10166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Gotham Bold" panose="0200080303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FFFFFF"/>
                </a:solidFill>
              </a:rPr>
              <a:t> </a:t>
            </a:r>
            <a:endPar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Gotham Bold" panose="02000803030000020004" pitchFamily="2" charset="0"/>
              <a:ea typeface="+mn-ea"/>
              <a:cs typeface="+mn-cs"/>
            </a:endParaRPr>
          </a:p>
        </p:txBody>
      </p:sp>
    </p:spTree>
    <p:extLst>
      <p:ext uri="{BB962C8B-B14F-4D97-AF65-F5344CB8AC3E}">
        <p14:creationId xmlns:p14="http://schemas.microsoft.com/office/powerpoint/2010/main" val="1049513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584775"/>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Recycling Partnership Residential Curbside Cart Grants</a:t>
            </a:r>
          </a:p>
        </p:txBody>
      </p:sp>
      <p:sp>
        <p:nvSpPr>
          <p:cNvPr id="16" name="Rectangle 15">
            <a:extLst>
              <a:ext uri="{FF2B5EF4-FFF2-40B4-BE49-F238E27FC236}">
                <a16:creationId xmlns:a16="http://schemas.microsoft.com/office/drawing/2014/main" id="{950D1CEE-3485-415E-A1D1-E884D047DD09}"/>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D817F087-08F9-E849-BC66-360C326E9975}"/>
              </a:ext>
            </a:extLst>
          </p:cNvPr>
          <p:cNvPicPr>
            <a:picLocks noChangeAspect="1"/>
          </p:cNvPicPr>
          <p:nvPr/>
        </p:nvPicPr>
        <p:blipFill>
          <a:blip r:embed="rId3"/>
          <a:stretch>
            <a:fillRect/>
          </a:stretch>
        </p:blipFill>
        <p:spPr>
          <a:xfrm>
            <a:off x="4974434" y="1415369"/>
            <a:ext cx="6843944" cy="4416015"/>
          </a:xfrm>
          <a:prstGeom prst="rect">
            <a:avLst/>
          </a:prstGeom>
        </p:spPr>
      </p:pic>
      <p:sp>
        <p:nvSpPr>
          <p:cNvPr id="28" name="Title 1">
            <a:extLst>
              <a:ext uri="{FF2B5EF4-FFF2-40B4-BE49-F238E27FC236}">
                <a16:creationId xmlns:a16="http://schemas.microsoft.com/office/drawing/2014/main" id="{F35F766F-0857-3049-A36F-84D77E420073}"/>
              </a:ext>
            </a:extLst>
          </p:cNvPr>
          <p:cNvSpPr txBox="1">
            <a:spLocks/>
          </p:cNvSpPr>
          <p:nvPr/>
        </p:nvSpPr>
        <p:spPr bwMode="auto">
          <a:xfrm>
            <a:off x="74441" y="1439022"/>
            <a:ext cx="4899992" cy="4197618"/>
          </a:xfrm>
          <a:prstGeom prst="rect">
            <a:avLst/>
          </a:prstGeom>
          <a:noFill/>
          <a:ln>
            <a:noFill/>
          </a:ln>
          <a:extLst>
            <a:ext uri="{FAA26D3D-D897-4be2-8F04-BA451C77F1D7}">
              <ma14:placeholderFlag xmlns:ma14="http://schemas.microsoft.com/office/mac/drawingml/2011/main" xmlns="" val="1"/>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685800">
              <a:spcAft>
                <a:spcPts val="450"/>
              </a:spcAft>
              <a:buFont typeface="Arial" panose="020B0604020202020204" pitchFamily="34" charset="0"/>
              <a:buChar char="•"/>
              <a:defRPr/>
            </a:pPr>
            <a:r>
              <a:rPr lang="en-US" sz="2400" dirty="0">
                <a:solidFill>
                  <a:srgbClr val="2E6F79"/>
                </a:solidFill>
                <a:latin typeface="+mj-lt"/>
                <a:cs typeface="Century Gothic Regular" charset="0"/>
              </a:rPr>
              <a:t>Grants for cart-based curbside recycling systems</a:t>
            </a:r>
          </a:p>
          <a:p>
            <a:pPr marL="285750" indent="-285750" defTabSz="685800">
              <a:spcAft>
                <a:spcPts val="450"/>
              </a:spcAft>
              <a:buFont typeface="Arial" panose="020B0604020202020204" pitchFamily="34" charset="0"/>
              <a:buChar char="•"/>
              <a:defRPr/>
            </a:pPr>
            <a:endParaRPr lang="en-US" sz="1000" dirty="0">
              <a:solidFill>
                <a:srgbClr val="2E6F79"/>
              </a:solidFill>
              <a:latin typeface="+mj-lt"/>
              <a:cs typeface="Century Gothic Regular" charset="0"/>
            </a:endParaRPr>
          </a:p>
          <a:p>
            <a:pPr marL="257175" indent="-257175" defTabSz="685800">
              <a:spcAft>
                <a:spcPts val="450"/>
              </a:spcAft>
              <a:buFont typeface="Arial" charset="0"/>
              <a:buChar char="•"/>
              <a:defRPr/>
            </a:pPr>
            <a:r>
              <a:rPr lang="en-US" sz="2400" dirty="0">
                <a:solidFill>
                  <a:srgbClr val="2E6F79"/>
                </a:solidFill>
                <a:latin typeface="+mj-lt"/>
                <a:cs typeface="Century Gothic Regular" charset="0"/>
              </a:rPr>
              <a:t>Funding up to $15/cart, depending on service type</a:t>
            </a:r>
          </a:p>
          <a:p>
            <a:pPr marL="257175" indent="-257175" defTabSz="685800">
              <a:spcAft>
                <a:spcPts val="450"/>
              </a:spcAft>
              <a:buFont typeface="Arial" charset="0"/>
              <a:buChar char="•"/>
              <a:defRPr/>
            </a:pPr>
            <a:endParaRPr lang="en-US" sz="1000" dirty="0">
              <a:solidFill>
                <a:srgbClr val="2E6F79"/>
              </a:solidFill>
              <a:latin typeface="+mj-lt"/>
              <a:cs typeface="Century Gothic Regular" charset="0"/>
            </a:endParaRPr>
          </a:p>
          <a:p>
            <a:pPr marL="257175" indent="-257175" defTabSz="685800">
              <a:spcAft>
                <a:spcPts val="450"/>
              </a:spcAft>
              <a:buFont typeface="Arial" charset="0"/>
              <a:buChar char="•"/>
              <a:defRPr/>
            </a:pPr>
            <a:r>
              <a:rPr lang="en-US" sz="2400" dirty="0">
                <a:solidFill>
                  <a:srgbClr val="2E6F79"/>
                </a:solidFill>
                <a:latin typeface="+mj-lt"/>
                <a:cs typeface="Century Gothic Regular" charset="0"/>
              </a:rPr>
              <a:t>Technical assistance and design of education/ outreach materials</a:t>
            </a:r>
          </a:p>
          <a:p>
            <a:pPr marL="257175" indent="-257175" defTabSz="685800">
              <a:spcAft>
                <a:spcPts val="450"/>
              </a:spcAft>
              <a:buFont typeface="Arial" charset="0"/>
              <a:buChar char="•"/>
              <a:defRPr/>
            </a:pPr>
            <a:endParaRPr lang="en-US" sz="1000" dirty="0">
              <a:solidFill>
                <a:srgbClr val="2E6F79"/>
              </a:solidFill>
              <a:latin typeface="+mj-lt"/>
              <a:cs typeface="Century Gothic Regular" charset="0"/>
            </a:endParaRPr>
          </a:p>
          <a:p>
            <a:pPr marL="257175" indent="-257175" defTabSz="685800">
              <a:spcAft>
                <a:spcPts val="450"/>
              </a:spcAft>
              <a:buFont typeface="Arial" charset="0"/>
              <a:buChar char="•"/>
              <a:defRPr/>
            </a:pPr>
            <a:r>
              <a:rPr lang="en-US" sz="2400" dirty="0">
                <a:solidFill>
                  <a:srgbClr val="2E6F79"/>
                </a:solidFill>
                <a:latin typeface="+mj-lt"/>
                <a:cs typeface="Century Gothic Regular" charset="0"/>
              </a:rPr>
              <a:t>RFP available on an on-going basis</a:t>
            </a:r>
          </a:p>
          <a:p>
            <a:pPr marL="257175" indent="-257175" defTabSz="685800">
              <a:spcAft>
                <a:spcPts val="450"/>
              </a:spcAft>
              <a:buFont typeface="Arial" charset="0"/>
              <a:buChar char="•"/>
              <a:defRPr/>
            </a:pPr>
            <a:endParaRPr lang="en-US" sz="1000" dirty="0">
              <a:solidFill>
                <a:srgbClr val="2E6F79"/>
              </a:solidFill>
              <a:latin typeface="+mj-lt"/>
              <a:cs typeface="Century Gothic Regular" charset="0"/>
            </a:endParaRPr>
          </a:p>
          <a:p>
            <a:pPr marL="257175" indent="-257175" defTabSz="685800">
              <a:spcAft>
                <a:spcPts val="450"/>
              </a:spcAft>
              <a:buFont typeface="Arial" charset="0"/>
              <a:buChar char="•"/>
              <a:defRPr/>
            </a:pPr>
            <a:r>
              <a:rPr lang="en-US" sz="2400" dirty="0">
                <a:solidFill>
                  <a:srgbClr val="2E6F79"/>
                </a:solidFill>
                <a:latin typeface="+mj-lt"/>
                <a:cs typeface="Century Gothic Regular" charset="0"/>
              </a:rPr>
              <a:t>Designed to align with State grants</a:t>
            </a:r>
          </a:p>
        </p:txBody>
      </p:sp>
      <p:sp>
        <p:nvSpPr>
          <p:cNvPr id="3" name="TextBox 2">
            <a:extLst>
              <a:ext uri="{FF2B5EF4-FFF2-40B4-BE49-F238E27FC236}">
                <a16:creationId xmlns:a16="http://schemas.microsoft.com/office/drawing/2014/main" id="{67466D9A-A47B-B24A-83C2-03D72308ECC3}"/>
              </a:ext>
            </a:extLst>
          </p:cNvPr>
          <p:cNvSpPr txBox="1"/>
          <p:nvPr/>
        </p:nvSpPr>
        <p:spPr>
          <a:xfrm>
            <a:off x="1872552" y="5960097"/>
            <a:ext cx="6829498" cy="461665"/>
          </a:xfrm>
          <a:prstGeom prst="rect">
            <a:avLst/>
          </a:prstGeom>
          <a:noFill/>
        </p:spPr>
        <p:txBody>
          <a:bodyPr wrap="none" rtlCol="0">
            <a:spAutoFit/>
          </a:bodyPr>
          <a:lstStyle/>
          <a:p>
            <a:r>
              <a:rPr lang="en-US" sz="2400" dirty="0">
                <a:hlinkClick r:id="rId4"/>
              </a:rPr>
              <a:t>https://recyclingpartnership.org/recycling-cart-grant</a:t>
            </a:r>
            <a:r>
              <a:rPr lang="en-US" dirty="0">
                <a:hlinkClick r:id="rId4"/>
              </a:rPr>
              <a:t>/</a:t>
            </a:r>
            <a:endParaRPr lang="en-US" dirty="0">
              <a:cs typeface="Century Gothic Regular" charset="0"/>
            </a:endParaRPr>
          </a:p>
        </p:txBody>
      </p:sp>
    </p:spTree>
    <p:extLst>
      <p:ext uri="{BB962C8B-B14F-4D97-AF65-F5344CB8AC3E}">
        <p14:creationId xmlns:p14="http://schemas.microsoft.com/office/powerpoint/2010/main" val="621058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4BA5360-B26F-4D12-AC1F-9195C54FDBBA}"/>
              </a:ext>
            </a:extLst>
          </p:cNvPr>
          <p:cNvSpPr txBox="1"/>
          <p:nvPr/>
        </p:nvSpPr>
        <p:spPr>
          <a:xfrm>
            <a:off x="330195" y="162125"/>
            <a:ext cx="11009086" cy="584775"/>
          </a:xfrm>
          <a:prstGeom prst="rect">
            <a:avLst/>
          </a:prstGeom>
          <a:noFill/>
        </p:spPr>
        <p:txBody>
          <a:bodyPr wrap="square" rtlCol="0">
            <a:spAutoFit/>
          </a:bodyPr>
          <a:lstStyle/>
          <a:p>
            <a:pPr algn="ctr"/>
            <a:r>
              <a:rPr lang="en-US" sz="3200" b="1" dirty="0">
                <a:solidFill>
                  <a:srgbClr val="2E6F79"/>
                </a:solidFill>
                <a:latin typeface="Century Gothic" panose="020B0502020202020204" pitchFamily="34" charset="0"/>
              </a:rPr>
              <a:t>Recycling Partnership Residential Curbside Cart Grants</a:t>
            </a:r>
          </a:p>
        </p:txBody>
      </p:sp>
      <p:sp>
        <p:nvSpPr>
          <p:cNvPr id="16" name="Rectangle 15">
            <a:extLst>
              <a:ext uri="{FF2B5EF4-FFF2-40B4-BE49-F238E27FC236}">
                <a16:creationId xmlns:a16="http://schemas.microsoft.com/office/drawing/2014/main" id="{950D1CEE-3485-415E-A1D1-E884D047DD09}"/>
              </a:ext>
            </a:extLst>
          </p:cNvPr>
          <p:cNvSpPr/>
          <p:nvPr/>
        </p:nvSpPr>
        <p:spPr>
          <a:xfrm>
            <a:off x="-1" y="1530084"/>
            <a:ext cx="12192000" cy="4015494"/>
          </a:xfrm>
          <a:prstGeom prst="rect">
            <a:avLst/>
          </a:prstGeom>
          <a:solidFill>
            <a:srgbClr val="F0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B291E92-AC65-FF48-9DC7-983523B0DFF0}"/>
              </a:ext>
            </a:extLst>
          </p:cNvPr>
          <p:cNvGrpSpPr/>
          <p:nvPr/>
        </p:nvGrpSpPr>
        <p:grpSpPr>
          <a:xfrm>
            <a:off x="0" y="897903"/>
            <a:ext cx="12191999" cy="98655"/>
            <a:chOff x="0" y="1524693"/>
            <a:chExt cx="12191999" cy="214892"/>
          </a:xfrm>
        </p:grpSpPr>
        <p:sp>
          <p:nvSpPr>
            <p:cNvPr id="18" name="Rectangle 17">
              <a:extLst>
                <a:ext uri="{FF2B5EF4-FFF2-40B4-BE49-F238E27FC236}">
                  <a16:creationId xmlns:a16="http://schemas.microsoft.com/office/drawing/2014/main" id="{AFF21966-5F38-F64A-8C43-A49B13C92694}"/>
                </a:ext>
              </a:extLst>
            </p:cNvPr>
            <p:cNvSpPr/>
            <p:nvPr/>
          </p:nvSpPr>
          <p:spPr>
            <a:xfrm>
              <a:off x="0" y="1524693"/>
              <a:ext cx="936276"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15C8253-FB0F-DB46-AD8F-4CE210D077C7}"/>
                </a:ext>
              </a:extLst>
            </p:cNvPr>
            <p:cNvSpPr/>
            <p:nvPr/>
          </p:nvSpPr>
          <p:spPr>
            <a:xfrm>
              <a:off x="936276" y="1524693"/>
              <a:ext cx="936276" cy="214892"/>
            </a:xfrm>
            <a:prstGeom prst="rect">
              <a:avLst/>
            </a:prstGeom>
            <a:solidFill>
              <a:srgbClr val="5C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501601-D9A1-C642-B932-9A5BD71319DD}"/>
                </a:ext>
              </a:extLst>
            </p:cNvPr>
            <p:cNvSpPr/>
            <p:nvPr/>
          </p:nvSpPr>
          <p:spPr>
            <a:xfrm>
              <a:off x="1872552" y="1524693"/>
              <a:ext cx="936276" cy="214892"/>
            </a:xfrm>
            <a:prstGeom prst="rect">
              <a:avLst/>
            </a:prstGeom>
            <a:solidFill>
              <a:srgbClr val="00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1BC458-286B-B64F-A6F9-C78762E34C3A}"/>
                </a:ext>
              </a:extLst>
            </p:cNvPr>
            <p:cNvSpPr/>
            <p:nvPr/>
          </p:nvSpPr>
          <p:spPr>
            <a:xfrm>
              <a:off x="2808828" y="1524693"/>
              <a:ext cx="936276" cy="214892"/>
            </a:xfrm>
            <a:prstGeom prst="rect">
              <a:avLst/>
            </a:prstGeom>
            <a:solidFill>
              <a:srgbClr val="1C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98238B-6615-EA4D-B6AA-70B0811533EB}"/>
                </a:ext>
              </a:extLst>
            </p:cNvPr>
            <p:cNvSpPr/>
            <p:nvPr/>
          </p:nvSpPr>
          <p:spPr>
            <a:xfrm>
              <a:off x="3738978" y="1524693"/>
              <a:ext cx="936276" cy="214892"/>
            </a:xfrm>
            <a:prstGeom prst="rect">
              <a:avLst/>
            </a:prstGeom>
            <a:solidFill>
              <a:srgbClr val="434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1EF070-5F4C-F54F-B560-187BF8FADD70}"/>
                </a:ext>
              </a:extLst>
            </p:cNvPr>
            <p:cNvSpPr/>
            <p:nvPr/>
          </p:nvSpPr>
          <p:spPr>
            <a:xfrm>
              <a:off x="4654947" y="1524693"/>
              <a:ext cx="936276" cy="214892"/>
            </a:xfrm>
            <a:prstGeom prst="rect">
              <a:avLst/>
            </a:prstGeom>
            <a:solidFill>
              <a:srgbClr val="716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B84ECB-DCE5-FA47-932A-F4A3BEB4ED13}"/>
                </a:ext>
              </a:extLst>
            </p:cNvPr>
            <p:cNvSpPr/>
            <p:nvPr/>
          </p:nvSpPr>
          <p:spPr>
            <a:xfrm>
              <a:off x="5591223" y="1524693"/>
              <a:ext cx="936276" cy="214892"/>
            </a:xfrm>
            <a:prstGeom prst="rect">
              <a:avLst/>
            </a:prstGeom>
            <a:solidFill>
              <a:srgbClr val="C4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D99B98-6322-3042-B301-BFA138F4727E}"/>
                </a:ext>
              </a:extLst>
            </p:cNvPr>
            <p:cNvSpPr/>
            <p:nvPr/>
          </p:nvSpPr>
          <p:spPr>
            <a:xfrm>
              <a:off x="6527499" y="1524693"/>
              <a:ext cx="936276" cy="214892"/>
            </a:xfrm>
            <a:prstGeom prst="rect">
              <a:avLst/>
            </a:prstGeom>
            <a:solidFill>
              <a:srgbClr val="D86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1CF4D89-F8BA-BF42-9F6C-17D714E63752}"/>
                </a:ext>
              </a:extLst>
            </p:cNvPr>
            <p:cNvSpPr/>
            <p:nvPr/>
          </p:nvSpPr>
          <p:spPr>
            <a:xfrm>
              <a:off x="7457648" y="1524693"/>
              <a:ext cx="4734351" cy="214892"/>
            </a:xfrm>
            <a:prstGeom prst="rect">
              <a:avLst/>
            </a:prstGeom>
            <a:solidFill>
              <a:srgbClr val="15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D817F087-08F9-E849-BC66-360C326E9975}"/>
              </a:ext>
            </a:extLst>
          </p:cNvPr>
          <p:cNvPicPr>
            <a:picLocks noChangeAspect="1"/>
          </p:cNvPicPr>
          <p:nvPr/>
        </p:nvPicPr>
        <p:blipFill>
          <a:blip r:embed="rId3"/>
          <a:stretch>
            <a:fillRect/>
          </a:stretch>
        </p:blipFill>
        <p:spPr>
          <a:xfrm>
            <a:off x="4974434" y="1415369"/>
            <a:ext cx="6843944" cy="4416015"/>
          </a:xfrm>
          <a:prstGeom prst="rect">
            <a:avLst/>
          </a:prstGeom>
        </p:spPr>
      </p:pic>
      <p:sp>
        <p:nvSpPr>
          <p:cNvPr id="28" name="Title 1">
            <a:extLst>
              <a:ext uri="{FF2B5EF4-FFF2-40B4-BE49-F238E27FC236}">
                <a16:creationId xmlns:a16="http://schemas.microsoft.com/office/drawing/2014/main" id="{F35F766F-0857-3049-A36F-84D77E420073}"/>
              </a:ext>
            </a:extLst>
          </p:cNvPr>
          <p:cNvSpPr txBox="1">
            <a:spLocks/>
          </p:cNvSpPr>
          <p:nvPr/>
        </p:nvSpPr>
        <p:spPr bwMode="auto">
          <a:xfrm>
            <a:off x="74441" y="1439022"/>
            <a:ext cx="4899992" cy="419761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685800">
              <a:spcAft>
                <a:spcPts val="450"/>
              </a:spcAft>
              <a:buFont typeface="Arial" panose="020B0604020202020204" pitchFamily="34" charset="0"/>
              <a:buChar char="•"/>
              <a:defRPr/>
            </a:pPr>
            <a:r>
              <a:rPr lang="en-US" sz="2400" dirty="0">
                <a:solidFill>
                  <a:srgbClr val="2E6F79"/>
                </a:solidFill>
                <a:latin typeface="+mj-lt"/>
                <a:cs typeface="Century Gothic Regular" charset="0"/>
              </a:rPr>
              <a:t>Application only takes a few hours</a:t>
            </a:r>
          </a:p>
          <a:p>
            <a:pPr marL="285750" indent="-285750" defTabSz="685800">
              <a:spcAft>
                <a:spcPts val="450"/>
              </a:spcAft>
              <a:buFont typeface="Arial" panose="020B0604020202020204" pitchFamily="34" charset="0"/>
              <a:buChar char="•"/>
              <a:defRPr/>
            </a:pPr>
            <a:endParaRPr lang="en-US" sz="1000" dirty="0">
              <a:solidFill>
                <a:srgbClr val="2E6F79"/>
              </a:solidFill>
              <a:latin typeface="+mj-lt"/>
              <a:cs typeface="Century Gothic Regular" charset="0"/>
            </a:endParaRPr>
          </a:p>
          <a:p>
            <a:pPr marL="257175" indent="-257175" defTabSz="685800">
              <a:spcAft>
                <a:spcPts val="450"/>
              </a:spcAft>
              <a:buFont typeface="Arial" charset="0"/>
              <a:buChar char="•"/>
              <a:defRPr/>
            </a:pPr>
            <a:r>
              <a:rPr lang="en-US" sz="2400" dirty="0">
                <a:solidFill>
                  <a:srgbClr val="2E6F79"/>
                </a:solidFill>
                <a:latin typeface="+mj-lt"/>
                <a:cs typeface="Century Gothic Regular" charset="0"/>
              </a:rPr>
              <a:t>Can often award in just a few weeks</a:t>
            </a:r>
          </a:p>
          <a:p>
            <a:pPr marL="257175" indent="-257175" defTabSz="685800">
              <a:spcAft>
                <a:spcPts val="450"/>
              </a:spcAft>
              <a:buFont typeface="Arial" charset="0"/>
              <a:buChar char="•"/>
              <a:defRPr/>
            </a:pPr>
            <a:endParaRPr lang="en-US" sz="1000" dirty="0">
              <a:solidFill>
                <a:srgbClr val="2E6F79"/>
              </a:solidFill>
              <a:latin typeface="+mj-lt"/>
              <a:cs typeface="Century Gothic Regular" charset="0"/>
            </a:endParaRPr>
          </a:p>
          <a:p>
            <a:pPr marL="257175" indent="-257175" defTabSz="685800">
              <a:spcAft>
                <a:spcPts val="450"/>
              </a:spcAft>
              <a:buFont typeface="Arial" charset="0"/>
              <a:buChar char="•"/>
              <a:defRPr/>
            </a:pPr>
            <a:r>
              <a:rPr lang="en-US" sz="2400" dirty="0">
                <a:solidFill>
                  <a:srgbClr val="2E6F79"/>
                </a:solidFill>
                <a:latin typeface="+mj-lt"/>
                <a:cs typeface="Century Gothic Regular" charset="0"/>
              </a:rPr>
              <a:t>Happy to fund projects 18 months out</a:t>
            </a:r>
          </a:p>
          <a:p>
            <a:pPr marL="257175" indent="-257175" defTabSz="685800">
              <a:spcAft>
                <a:spcPts val="450"/>
              </a:spcAft>
              <a:buFont typeface="Arial" charset="0"/>
              <a:buChar char="•"/>
              <a:defRPr/>
            </a:pPr>
            <a:endParaRPr lang="en-US" sz="1000" dirty="0">
              <a:solidFill>
                <a:srgbClr val="2E6F79"/>
              </a:solidFill>
              <a:latin typeface="+mj-lt"/>
              <a:cs typeface="Century Gothic Regular" charset="0"/>
            </a:endParaRPr>
          </a:p>
          <a:p>
            <a:pPr marL="257175" indent="-257175" defTabSz="685800">
              <a:spcAft>
                <a:spcPts val="450"/>
              </a:spcAft>
              <a:buFont typeface="Arial" charset="0"/>
              <a:buChar char="•"/>
              <a:defRPr/>
            </a:pPr>
            <a:r>
              <a:rPr lang="en-US" sz="2400" dirty="0">
                <a:solidFill>
                  <a:srgbClr val="2E6F79"/>
                </a:solidFill>
                <a:latin typeface="+mj-lt"/>
                <a:cs typeface="Century Gothic Regular" charset="0"/>
              </a:rPr>
              <a:t>Can put money on the table before final OK from local gov.</a:t>
            </a:r>
          </a:p>
          <a:p>
            <a:pPr marL="257175" indent="-257175" defTabSz="685800">
              <a:spcAft>
                <a:spcPts val="450"/>
              </a:spcAft>
              <a:buFont typeface="Arial" charset="0"/>
              <a:buChar char="•"/>
              <a:defRPr/>
            </a:pPr>
            <a:endParaRPr lang="en-US" sz="1000" dirty="0">
              <a:solidFill>
                <a:srgbClr val="2E6F79"/>
              </a:solidFill>
              <a:latin typeface="+mj-lt"/>
              <a:cs typeface="Century Gothic Regular" charset="0"/>
            </a:endParaRPr>
          </a:p>
          <a:p>
            <a:pPr marL="257175" indent="-257175" defTabSz="685800">
              <a:spcAft>
                <a:spcPts val="450"/>
              </a:spcAft>
              <a:buFont typeface="Arial" charset="0"/>
              <a:buChar char="•"/>
              <a:defRPr/>
            </a:pPr>
            <a:r>
              <a:rPr lang="en-US" sz="2400" dirty="0">
                <a:solidFill>
                  <a:srgbClr val="2E6F79"/>
                </a:solidFill>
                <a:latin typeface="+mj-lt"/>
                <a:cs typeface="Century Gothic Regular" charset="0"/>
              </a:rPr>
              <a:t>Last a year after project implementation for data collection</a:t>
            </a:r>
          </a:p>
        </p:txBody>
      </p:sp>
      <p:sp>
        <p:nvSpPr>
          <p:cNvPr id="3" name="TextBox 2">
            <a:extLst>
              <a:ext uri="{FF2B5EF4-FFF2-40B4-BE49-F238E27FC236}">
                <a16:creationId xmlns:a16="http://schemas.microsoft.com/office/drawing/2014/main" id="{67466D9A-A47B-B24A-83C2-03D72308ECC3}"/>
              </a:ext>
            </a:extLst>
          </p:cNvPr>
          <p:cNvSpPr txBox="1"/>
          <p:nvPr/>
        </p:nvSpPr>
        <p:spPr>
          <a:xfrm>
            <a:off x="1872552" y="5960097"/>
            <a:ext cx="6829498" cy="461665"/>
          </a:xfrm>
          <a:prstGeom prst="rect">
            <a:avLst/>
          </a:prstGeom>
          <a:noFill/>
        </p:spPr>
        <p:txBody>
          <a:bodyPr wrap="none" rtlCol="0">
            <a:spAutoFit/>
          </a:bodyPr>
          <a:lstStyle/>
          <a:p>
            <a:r>
              <a:rPr lang="en-US" sz="2400" dirty="0">
                <a:hlinkClick r:id="rId4"/>
              </a:rPr>
              <a:t>https://recyclingpartnership.org/recycling-cart-grant</a:t>
            </a:r>
            <a:r>
              <a:rPr lang="en-US" dirty="0">
                <a:hlinkClick r:id="rId4"/>
              </a:rPr>
              <a:t>/</a:t>
            </a:r>
            <a:endParaRPr lang="en-US" dirty="0">
              <a:cs typeface="Century Gothic Regular" charset="0"/>
            </a:endParaRPr>
          </a:p>
        </p:txBody>
      </p:sp>
    </p:spTree>
    <p:extLst>
      <p:ext uri="{BB962C8B-B14F-4D97-AF65-F5344CB8AC3E}">
        <p14:creationId xmlns:p14="http://schemas.microsoft.com/office/powerpoint/2010/main" val="1085627148"/>
      </p:ext>
    </p:extLst>
  </p:cSld>
  <p:clrMapOvr>
    <a:masterClrMapping/>
  </p:clrMapOvr>
</p:sld>
</file>

<file path=ppt/theme/theme1.xml><?xml version="1.0" encoding="utf-8"?>
<a:theme xmlns:a="http://schemas.openxmlformats.org/drawingml/2006/main" name="1_Office Theme">
  <a:themeElements>
    <a:clrScheme name="Custom 23">
      <a:dk1>
        <a:srgbClr val="000000"/>
      </a:dk1>
      <a:lt1>
        <a:srgbClr val="FFFFFF"/>
      </a:lt1>
      <a:dk2>
        <a:srgbClr val="2F6F79"/>
      </a:dk2>
      <a:lt2>
        <a:srgbClr val="E7E6E6"/>
      </a:lt2>
      <a:accent1>
        <a:srgbClr val="4797A8"/>
      </a:accent1>
      <a:accent2>
        <a:srgbClr val="5CB646"/>
      </a:accent2>
      <a:accent3>
        <a:srgbClr val="75D5D3"/>
      </a:accent3>
      <a:accent4>
        <a:srgbClr val="DA6018"/>
      </a:accent4>
      <a:accent5>
        <a:srgbClr val="716E69"/>
      </a:accent5>
      <a:accent6>
        <a:srgbClr val="003B6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RP Funder Theme">
      <a:dk1>
        <a:srgbClr val="000000"/>
      </a:dk1>
      <a:lt1>
        <a:srgbClr val="FFFFFF"/>
      </a:lt1>
      <a:dk2>
        <a:srgbClr val="2F6F79"/>
      </a:dk2>
      <a:lt2>
        <a:srgbClr val="E7E6E6"/>
      </a:lt2>
      <a:accent1>
        <a:srgbClr val="4797A8"/>
      </a:accent1>
      <a:accent2>
        <a:srgbClr val="5CBA46"/>
      </a:accent2>
      <a:accent3>
        <a:srgbClr val="75D5D3"/>
      </a:accent3>
      <a:accent4>
        <a:srgbClr val="DA6018"/>
      </a:accent4>
      <a:accent5>
        <a:srgbClr val="716E69"/>
      </a:accent5>
      <a:accent6>
        <a:srgbClr val="003B6F"/>
      </a:accent6>
      <a:hlink>
        <a:srgbClr val="0563C1"/>
      </a:hlink>
      <a:folHlink>
        <a:srgbClr val="954F72"/>
      </a:folHlink>
    </a:clrScheme>
    <a:fontScheme name="RP text">
      <a:majorFont>
        <a:latin typeface="Gotham Bold"/>
        <a:ea typeface=""/>
        <a:cs typeface=""/>
      </a:majorFont>
      <a:minorFont>
        <a:latin typeface="Gotham HTF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P FUNDER PPT templated.potx" id="{211B0169-80DC-4088-9A22-4CB4D6FAACC5}" vid="{F23DA617-D99D-4797-9E78-F9F80F76FA76}"/>
    </a:ext>
  </a:extLst>
</a:theme>
</file>

<file path=ppt/theme/theme3.xml><?xml version="1.0" encoding="utf-8"?>
<a:theme xmlns:a="http://schemas.openxmlformats.org/drawingml/2006/main" name="Jade Footer">
  <a:themeElements>
    <a:clrScheme name="Custom 14">
      <a:dk1>
        <a:srgbClr val="000000"/>
      </a:dk1>
      <a:lt1>
        <a:srgbClr val="FFFFFF"/>
      </a:lt1>
      <a:dk2>
        <a:srgbClr val="2F6F79"/>
      </a:dk2>
      <a:lt2>
        <a:srgbClr val="E7E6E6"/>
      </a:lt2>
      <a:accent1>
        <a:srgbClr val="4797A8"/>
      </a:accent1>
      <a:accent2>
        <a:srgbClr val="5CB646"/>
      </a:accent2>
      <a:accent3>
        <a:srgbClr val="75D5D3"/>
      </a:accent3>
      <a:accent4>
        <a:srgbClr val="DA6018"/>
      </a:accent4>
      <a:accent5>
        <a:srgbClr val="716E69"/>
      </a:accent5>
      <a:accent6>
        <a:srgbClr val="003B6F"/>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1594</TotalTime>
  <Words>1586</Words>
  <Application>Microsoft Office PowerPoint</Application>
  <PresentationFormat>Widescreen</PresentationFormat>
  <Paragraphs>359</Paragraphs>
  <Slides>36</Slides>
  <Notes>25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36</vt:i4>
      </vt:variant>
    </vt:vector>
  </HeadingPairs>
  <TitlesOfParts>
    <vt:vector size="46" baseType="lpstr">
      <vt:lpstr>Arial</vt:lpstr>
      <vt:lpstr>Calibri</vt:lpstr>
      <vt:lpstr>Century Gothic</vt:lpstr>
      <vt:lpstr>Century Gothic Regular</vt:lpstr>
      <vt:lpstr>Gotham Bold</vt:lpstr>
      <vt:lpstr>Gotham HTF Book</vt:lpstr>
      <vt:lpstr>Roboto</vt:lpstr>
      <vt:lpstr>1_Office Theme</vt:lpstr>
      <vt:lpstr>2_Office Theme</vt:lpstr>
      <vt:lpstr>Jade Footer</vt:lpstr>
      <vt:lpstr>Grant Funding Opportunities</vt:lpstr>
      <vt:lpstr>Agenda</vt:lpstr>
      <vt:lpstr>PowerPoint Presentation</vt:lpstr>
      <vt:lpstr>PowerPoint Presentation</vt:lpstr>
      <vt:lpstr>PowerPoint Presentation</vt:lpstr>
      <vt:lpstr>PowerPoint Presentation</vt:lpstr>
      <vt:lpstr>Curbside Carts – our standard grant </vt:lpstr>
      <vt:lpstr>PowerPoint Presentation</vt:lpstr>
      <vt:lpstr>PowerPoint Presentation</vt:lpstr>
      <vt:lpstr>PowerPoint Presentation</vt:lpstr>
      <vt:lpstr>More Advantages of Carts</vt:lpstr>
      <vt:lpstr>PowerPoint Presentation</vt:lpstr>
      <vt:lpstr>PowerPoint Presentation</vt:lpstr>
      <vt:lpstr>Drop Off – active development</vt:lpstr>
      <vt:lpstr>PowerPoint Presentation</vt:lpstr>
      <vt:lpstr>PowerPoint Presentation</vt:lpstr>
      <vt:lpstr>PowerPoint Presentation</vt:lpstr>
      <vt:lpstr>PowerPoint Presentation</vt:lpstr>
      <vt:lpstr>Processors – Coalition led but growing</vt:lpstr>
      <vt:lpstr>PowerPoint Presentation</vt:lpstr>
      <vt:lpstr>PowerPoint Presentation</vt:lpstr>
      <vt:lpstr>PowerPoint Presentation</vt:lpstr>
      <vt:lpstr>PowerPoint Presentation</vt:lpstr>
      <vt:lpstr>PowerPoint Presentation</vt:lpstr>
      <vt:lpstr>PowerPoint Presentation</vt:lpstr>
      <vt:lpstr>State and Regional – massive leverage</vt:lpstr>
      <vt:lpstr>MICHIGAN – The Partnership as Contractor</vt:lpstr>
      <vt:lpstr>Michigan Scorecard</vt:lpstr>
      <vt:lpstr>OHIO – The Partnership as Grantee</vt:lpstr>
      <vt:lpstr>Program Map</vt:lpstr>
      <vt:lpstr>Program Map</vt:lpstr>
      <vt:lpstr>NORTH CAROLINA – The Partnership as Grantor</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Recycling with Carts </dc:title>
  <dc:creator>Vincent Leray</dc:creator>
  <cp:lastModifiedBy>Vincent Leray</cp:lastModifiedBy>
  <cp:revision>21</cp:revision>
  <dcterms:created xsi:type="dcterms:W3CDTF">2022-04-20T13:35:42Z</dcterms:created>
  <dcterms:modified xsi:type="dcterms:W3CDTF">2022-08-23T15:40:35Z</dcterms:modified>
</cp:coreProperties>
</file>